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7" r:id="rId15"/>
    <p:sldId id="269" r:id="rId16"/>
    <p:sldId id="271" r:id="rId17"/>
    <p:sldId id="270" r:id="rId18"/>
    <p:sldId id="272" r:id="rId19"/>
    <p:sldId id="273" r:id="rId20"/>
    <p:sldId id="275" r:id="rId21"/>
    <p:sldId id="274" r:id="rId22"/>
    <p:sldId id="276" r:id="rId23"/>
    <p:sldId id="342" r:id="rId24"/>
    <p:sldId id="278" r:id="rId25"/>
    <p:sldId id="279" r:id="rId26"/>
    <p:sldId id="280" r:id="rId27"/>
    <p:sldId id="281" r:id="rId28"/>
    <p:sldId id="282" r:id="rId29"/>
    <p:sldId id="341" r:id="rId30"/>
    <p:sldId id="283" r:id="rId31"/>
    <p:sldId id="284" r:id="rId32"/>
    <p:sldId id="285" r:id="rId33"/>
    <p:sldId id="286" r:id="rId34"/>
    <p:sldId id="344" r:id="rId35"/>
    <p:sldId id="345"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40" r:id="rId57"/>
    <p:sldId id="322" r:id="rId58"/>
    <p:sldId id="323" r:id="rId59"/>
    <p:sldId id="324" r:id="rId60"/>
    <p:sldId id="325" r:id="rId61"/>
    <p:sldId id="326" r:id="rId62"/>
    <p:sldId id="327" r:id="rId63"/>
    <p:sldId id="328" r:id="rId64"/>
    <p:sldId id="329" r:id="rId65"/>
    <p:sldId id="330" r:id="rId66"/>
    <p:sldId id="331" r:id="rId67"/>
    <p:sldId id="332" r:id="rId68"/>
    <p:sldId id="321" r:id="rId69"/>
    <p:sldId id="333" r:id="rId70"/>
    <p:sldId id="307" r:id="rId71"/>
    <p:sldId id="308" r:id="rId72"/>
    <p:sldId id="309" r:id="rId73"/>
    <p:sldId id="310" r:id="rId74"/>
    <p:sldId id="311" r:id="rId75"/>
    <p:sldId id="312" r:id="rId76"/>
    <p:sldId id="313" r:id="rId77"/>
    <p:sldId id="314" r:id="rId78"/>
    <p:sldId id="315" r:id="rId79"/>
    <p:sldId id="316" r:id="rId80"/>
    <p:sldId id="317" r:id="rId81"/>
    <p:sldId id="318" r:id="rId82"/>
    <p:sldId id="319" r:id="rId83"/>
    <p:sldId id="320" r:id="rId84"/>
    <p:sldId id="338" r:id="rId85"/>
    <p:sldId id="334" r:id="rId86"/>
    <p:sldId id="335" r:id="rId87"/>
    <p:sldId id="336" r:id="rId88"/>
    <p:sldId id="339" r:id="rId89"/>
    <p:sldId id="346" r:id="rId90"/>
    <p:sldId id="347" r:id="rId91"/>
    <p:sldId id="348" r:id="rId92"/>
    <p:sldId id="349" r:id="rId93"/>
    <p:sldId id="350" r:id="rId94"/>
    <p:sldId id="351" r:id="rId95"/>
    <p:sldId id="352"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73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BA1176-6429-4209-B379-539D5491B4F0}" type="datetimeFigureOut">
              <a:rPr lang="en-US" smtClean="0"/>
              <a:t>04/12/2017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3E19E-4030-4875-B5EB-8330D8764866}" type="slidenum">
              <a:rPr lang="en-US" smtClean="0"/>
              <a:t>‹#›</a:t>
            </a:fld>
            <a:endParaRPr lang="en-US"/>
          </a:p>
        </p:txBody>
      </p:sp>
    </p:spTree>
    <p:extLst>
      <p:ext uri="{BB962C8B-B14F-4D97-AF65-F5344CB8AC3E}">
        <p14:creationId xmlns:p14="http://schemas.microsoft.com/office/powerpoint/2010/main" val="183016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209B474C-E75C-4E76-A81A-41B456E3C4F7}" type="slidenum">
              <a:rPr lang="en-US" altLang="en-US" sz="1200"/>
              <a:pPr/>
              <a:t>37</a:t>
            </a:fld>
            <a:endParaRPr lang="en-US" altLang="en-US" sz="120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ndParaRPr>
          </a:p>
        </p:txBody>
      </p:sp>
    </p:spTree>
    <p:extLst>
      <p:ext uri="{BB962C8B-B14F-4D97-AF65-F5344CB8AC3E}">
        <p14:creationId xmlns:p14="http://schemas.microsoft.com/office/powerpoint/2010/main" val="1554212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46B08582-7980-4B32-8E4D-63AFAF325585}" type="slidenum">
              <a:rPr lang="en-US" altLang="en-US" sz="1200"/>
              <a:pPr/>
              <a:t>42</a:t>
            </a:fld>
            <a:endParaRPr lang="en-US" altLang="en-US" sz="120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ndParaRPr>
          </a:p>
        </p:txBody>
      </p:sp>
    </p:spTree>
    <p:extLst>
      <p:ext uri="{BB962C8B-B14F-4D97-AF65-F5344CB8AC3E}">
        <p14:creationId xmlns:p14="http://schemas.microsoft.com/office/powerpoint/2010/main" val="565752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BA916A14-FCBF-48AA-8983-C3D7CB2A1573}" type="slidenum">
              <a:rPr lang="en-US" altLang="en-US" sz="1200"/>
              <a:pPr/>
              <a:t>43</a:t>
            </a:fld>
            <a:endParaRPr lang="en-US" altLang="en-US" sz="120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panose="02020603050405020304" pitchFamily="18" charset="0"/>
            </a:endParaRPr>
          </a:p>
        </p:txBody>
      </p:sp>
    </p:spTree>
    <p:extLst>
      <p:ext uri="{BB962C8B-B14F-4D97-AF65-F5344CB8AC3E}">
        <p14:creationId xmlns:p14="http://schemas.microsoft.com/office/powerpoint/2010/main" val="3702840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CBCEDB-DFD2-446A-980D-E5A57C09FF6E}"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3774153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BCEDB-DFD2-446A-980D-E5A57C09FF6E}"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3594430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BCEDB-DFD2-446A-980D-E5A57C09FF6E}"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2934495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10058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8800" y="1981200"/>
            <a:ext cx="4978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010400" y="1981200"/>
            <a:ext cx="4978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fld id="{19B9FC94-5F08-4502-B258-7E8AD5906A54}" type="slidenum">
              <a:rPr lang="en-US" altLang="en-US"/>
              <a:pPr/>
              <a:t>‹#›</a:t>
            </a:fld>
            <a:endParaRPr lang="en-US" altLang="en-US"/>
          </a:p>
        </p:txBody>
      </p:sp>
    </p:spTree>
    <p:extLst>
      <p:ext uri="{BB962C8B-B14F-4D97-AF65-F5344CB8AC3E}">
        <p14:creationId xmlns:p14="http://schemas.microsoft.com/office/powerpoint/2010/main" val="932668995"/>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F5E10CAD-8FB0-42E0-AE91-6C696D25E6BE}"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8290044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BCEDB-DFD2-446A-980D-E5A57C09FF6E}"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372743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CBCEDB-DFD2-446A-980D-E5A57C09FF6E}"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2189417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CBCEDB-DFD2-446A-980D-E5A57C09FF6E}"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3803239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CBCEDB-DFD2-446A-980D-E5A57C09FF6E}" type="datetimeFigureOut">
              <a:rPr lang="en-US" smtClean="0"/>
              <a:t>04/12/2017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2620378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CBCEDB-DFD2-446A-980D-E5A57C09FF6E}" type="datetimeFigureOut">
              <a:rPr lang="en-US" smtClean="0"/>
              <a:t>04/12/2017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103967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CBCEDB-DFD2-446A-980D-E5A57C09FF6E}" type="datetimeFigureOut">
              <a:rPr lang="en-US" smtClean="0"/>
              <a:t>04/12/2017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1550154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FCBCEDB-DFD2-446A-980D-E5A57C09FF6E}"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3633858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FCBCEDB-DFD2-446A-980D-E5A57C09FF6E}"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F79F3-6514-4C13-BB24-9816B73EEA81}" type="slidenum">
              <a:rPr lang="en-US" smtClean="0"/>
              <a:t>‹#›</a:t>
            </a:fld>
            <a:endParaRPr lang="en-US"/>
          </a:p>
        </p:txBody>
      </p:sp>
    </p:spTree>
    <p:extLst>
      <p:ext uri="{BB962C8B-B14F-4D97-AF65-F5344CB8AC3E}">
        <p14:creationId xmlns:p14="http://schemas.microsoft.com/office/powerpoint/2010/main" val="2536269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CBCEDB-DFD2-446A-980D-E5A57C09FF6E}" type="datetimeFigureOut">
              <a:rPr lang="en-US" smtClean="0"/>
              <a:t>04/12/2017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F79F3-6514-4C13-BB24-9816B73EEA81}" type="slidenum">
              <a:rPr lang="en-US" smtClean="0"/>
              <a:t>‹#›</a:t>
            </a:fld>
            <a:endParaRPr lang="en-US"/>
          </a:p>
        </p:txBody>
      </p:sp>
    </p:spTree>
    <p:extLst>
      <p:ext uri="{BB962C8B-B14F-4D97-AF65-F5344CB8AC3E}">
        <p14:creationId xmlns:p14="http://schemas.microsoft.com/office/powerpoint/2010/main" val="3602622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en.wikipedia.org/wiki/Cuba" TargetMode="External"/><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en.wikipedia.org/wiki/Freedman" TargetMode="External"/><Relationship Id="rId2" Type="http://schemas.openxmlformats.org/officeDocument/2006/relationships/hyperlink" Target="https://en.wikipedia.org/wiki/Confederate_States_of_America" TargetMode="Externa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Anaconda_Plan" TargetMode="External"/><Relationship Id="rId2" Type="http://schemas.openxmlformats.org/officeDocument/2006/relationships/hyperlink" Target="https://en.wikipedia.org/wiki/Confederate_States_of_America" TargetMode="Externa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4.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en.wikipedia.org/wiki/History_of_the_United_States_Democratic_Party" TargetMode="External"/><Relationship Id="rId7" Type="http://schemas.openxmlformats.org/officeDocument/2006/relationships/hyperlink" Target="https://en.wikipedia.org/wiki/Confederate_States_of_America" TargetMode="External"/><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hyperlink" Target="https://en.wikipedia.org/wiki/American_Civil_War" TargetMode="External"/><Relationship Id="rId5" Type="http://schemas.openxmlformats.org/officeDocument/2006/relationships/hyperlink" Target="https://en.wikipedia.org/wiki/Union_(American_Civil_War)" TargetMode="External"/><Relationship Id="rId4" Type="http://schemas.openxmlformats.org/officeDocument/2006/relationships/hyperlink" Target="https://en.wikipedia.org/wiki/Northern_United_States"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4.jpeg"/><Relationship Id="rId7" Type="http://schemas.openxmlformats.org/officeDocument/2006/relationships/hyperlink" Target="https://en.wikipedia.org/wiki/Ulster_County,_New_York" TargetMode="External"/><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hyperlink" Target="https://en.wikipedia.org/wiki/Swartekill,_New_York" TargetMode="External"/><Relationship Id="rId5" Type="http://schemas.openxmlformats.org/officeDocument/2006/relationships/hyperlink" Target="https://en.wikipedia.org/wiki/Slavery" TargetMode="External"/><Relationship Id="rId4" Type="http://schemas.openxmlformats.org/officeDocument/2006/relationships/image" Target="../media/image95.jpeg"/></Relationships>
</file>

<file path=ppt/slides/_rels/slide88.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image" Target="../media/image97.jpeg"/><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8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image" Target="../media/image105.png"/><Relationship Id="rId1" Type="http://schemas.openxmlformats.org/officeDocument/2006/relationships/slideLayout" Target="../slideLayouts/slideLayout6.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91.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image" Target="../media/image111.png"/><Relationship Id="rId1" Type="http://schemas.openxmlformats.org/officeDocument/2006/relationships/slideLayout" Target="../slideLayouts/slideLayout7.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92.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image" Target="../media/image117.png"/><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24.png"/></Relationships>
</file>

<file path=ppt/slides/_rels/slide93.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136.png"/><Relationship Id="rId3" Type="http://schemas.openxmlformats.org/officeDocument/2006/relationships/image" Target="../media/image126.png"/><Relationship Id="rId7" Type="http://schemas.openxmlformats.org/officeDocument/2006/relationships/image" Target="../media/image130.png"/><Relationship Id="rId12" Type="http://schemas.openxmlformats.org/officeDocument/2006/relationships/image" Target="../media/image135.png"/><Relationship Id="rId2"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29.png"/><Relationship Id="rId11" Type="http://schemas.openxmlformats.org/officeDocument/2006/relationships/image" Target="../media/image134.png"/><Relationship Id="rId5" Type="http://schemas.openxmlformats.org/officeDocument/2006/relationships/image" Target="../media/image128.pn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s>
</file>

<file path=ppt/slides/_rels/slide9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image" Target="../media/image137.png"/><Relationship Id="rId1" Type="http://schemas.openxmlformats.org/officeDocument/2006/relationships/slideLayout" Target="../slideLayouts/slideLayout7.xml"/><Relationship Id="rId6" Type="http://schemas.openxmlformats.org/officeDocument/2006/relationships/image" Target="../media/image141.png"/><Relationship Id="rId11" Type="http://schemas.openxmlformats.org/officeDocument/2006/relationships/image" Target="../media/image146.png"/><Relationship Id="rId5" Type="http://schemas.openxmlformats.org/officeDocument/2006/relationships/image" Target="../media/image140.png"/><Relationship Id="rId10" Type="http://schemas.openxmlformats.org/officeDocument/2006/relationships/image" Target="../media/image145.png"/><Relationship Id="rId4" Type="http://schemas.openxmlformats.org/officeDocument/2006/relationships/image" Target="../media/image139.png"/><Relationship Id="rId9" Type="http://schemas.openxmlformats.org/officeDocument/2006/relationships/image" Target="../media/image144.png"/></Relationships>
</file>

<file path=ppt/slides/_rels/slide95.xml.rels><?xml version="1.0" encoding="UTF-8" standalone="yes"?>
<Relationships xmlns="http://schemas.openxmlformats.org/package/2006/relationships"><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EOC Focus</a:t>
            </a:r>
            <a:endParaRPr lang="en-US" dirty="0"/>
          </a:p>
        </p:txBody>
      </p:sp>
      <p:sp>
        <p:nvSpPr>
          <p:cNvPr id="3" name="Subtitle 2"/>
          <p:cNvSpPr>
            <a:spLocks noGrp="1"/>
          </p:cNvSpPr>
          <p:nvPr>
            <p:ph type="subTitle" idx="1"/>
          </p:nvPr>
        </p:nvSpPr>
        <p:spPr/>
        <p:txBody>
          <a:bodyPr/>
          <a:lstStyle/>
          <a:p>
            <a:r>
              <a:rPr lang="en-US" dirty="0" smtClean="0"/>
              <a:t>Civil War and Reconstruction</a:t>
            </a:r>
          </a:p>
          <a:p>
            <a:r>
              <a:rPr lang="en-US" dirty="0" smtClean="0"/>
              <a:t>Section #1</a:t>
            </a:r>
            <a:endParaRPr lang="en-US" dirty="0"/>
          </a:p>
        </p:txBody>
      </p:sp>
    </p:spTree>
    <p:extLst>
      <p:ext uri="{BB962C8B-B14F-4D97-AF65-F5344CB8AC3E}">
        <p14:creationId xmlns:p14="http://schemas.microsoft.com/office/powerpoint/2010/main" val="4335445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will identify the economic, political, and/or social causes of the Civil War.</a:t>
            </a:r>
            <a:endParaRPr lang="en-US" dirty="0"/>
          </a:p>
        </p:txBody>
      </p:sp>
      <p:sp>
        <p:nvSpPr>
          <p:cNvPr id="3" name="Content Placeholder 2"/>
          <p:cNvSpPr>
            <a:spLocks noGrp="1"/>
          </p:cNvSpPr>
          <p:nvPr>
            <p:ph idx="1"/>
          </p:nvPr>
        </p:nvSpPr>
        <p:spPr/>
        <p:txBody>
          <a:bodyPr/>
          <a:lstStyle/>
          <a:p>
            <a:r>
              <a:rPr lang="en-US" dirty="0" smtClean="0"/>
              <a:t>Socially, abolitionists did not approve of slavery in the south.</a:t>
            </a:r>
          </a:p>
          <a:p>
            <a:r>
              <a:rPr lang="en-US" dirty="0" smtClean="0"/>
              <a:t>Both sides were willing to fight over this issue.</a:t>
            </a:r>
            <a:endParaRPr lang="en-US" dirty="0"/>
          </a:p>
        </p:txBody>
      </p:sp>
      <p:pic>
        <p:nvPicPr>
          <p:cNvPr id="1026" name="Picture 2" descr="Image result for slavery civil w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0" y="2257424"/>
            <a:ext cx="3333750" cy="46005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lavery civil w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4194" y="2832548"/>
            <a:ext cx="4193178" cy="4025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282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Political Effects of Reconstruction</a:t>
            </a:r>
          </a:p>
        </p:txBody>
      </p:sp>
      <p:sp>
        <p:nvSpPr>
          <p:cNvPr id="3" name="Content Placeholder 2"/>
          <p:cNvSpPr>
            <a:spLocks noGrp="1"/>
          </p:cNvSpPr>
          <p:nvPr>
            <p:ph idx="1"/>
          </p:nvPr>
        </p:nvSpPr>
        <p:spPr/>
        <p:txBody>
          <a:bodyPr/>
          <a:lstStyle/>
          <a:p>
            <a:r>
              <a:rPr lang="en-US" dirty="0"/>
              <a:t>Indian wars - the government removes Native Americans from the frontier</a:t>
            </a:r>
            <a:r>
              <a:rPr lang="en-US" dirty="0" smtClean="0"/>
              <a:t>.</a:t>
            </a:r>
          </a:p>
          <a:p>
            <a:r>
              <a:rPr lang="en-US" dirty="0"/>
              <a:t>13</a:t>
            </a:r>
            <a:r>
              <a:rPr lang="en-US" baseline="30000" dirty="0"/>
              <a:t>th</a:t>
            </a:r>
            <a:r>
              <a:rPr lang="en-US" dirty="0"/>
              <a:t> Amendment – Free slaves throughout all of the U.S.</a:t>
            </a:r>
          </a:p>
          <a:p>
            <a:pPr marL="0" indent="0">
              <a:buNone/>
            </a:pPr>
            <a:endParaRPr lang="en-US" dirty="0"/>
          </a:p>
          <a:p>
            <a:r>
              <a:rPr lang="en-US" dirty="0"/>
              <a:t>14</a:t>
            </a:r>
            <a:r>
              <a:rPr lang="en-US" baseline="30000" dirty="0"/>
              <a:t>th</a:t>
            </a:r>
            <a:r>
              <a:rPr lang="en-US" dirty="0"/>
              <a:t> Amendment – Granted citizenship to all persons born in the U.S.</a:t>
            </a:r>
          </a:p>
          <a:p>
            <a:pPr marL="0" indent="0">
              <a:buNone/>
            </a:pPr>
            <a:endParaRPr lang="en-US" dirty="0"/>
          </a:p>
          <a:p>
            <a:r>
              <a:rPr lang="en-US" dirty="0"/>
              <a:t>15</a:t>
            </a:r>
            <a:r>
              <a:rPr lang="en-US" baseline="30000" dirty="0"/>
              <a:t>th</a:t>
            </a:r>
            <a:r>
              <a:rPr lang="en-US" dirty="0"/>
              <a:t> Amendment – Granted African American males the right to vote.</a:t>
            </a:r>
          </a:p>
          <a:p>
            <a:pPr marL="0" indent="0">
              <a:buNone/>
            </a:pPr>
            <a:endParaRPr lang="en-US" dirty="0"/>
          </a:p>
        </p:txBody>
      </p:sp>
    </p:spTree>
    <p:extLst>
      <p:ext uri="{BB962C8B-B14F-4D97-AF65-F5344CB8AC3E}">
        <p14:creationId xmlns:p14="http://schemas.microsoft.com/office/powerpoint/2010/main" val="2051361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Effects of </a:t>
            </a:r>
            <a:r>
              <a:rPr lang="en-US" dirty="0" smtClean="0"/>
              <a:t>Reconstruction</a:t>
            </a:r>
            <a:endParaRPr lang="en-US" dirty="0"/>
          </a:p>
        </p:txBody>
      </p:sp>
      <p:sp>
        <p:nvSpPr>
          <p:cNvPr id="3" name="Content Placeholder 2"/>
          <p:cNvSpPr>
            <a:spLocks noGrp="1"/>
          </p:cNvSpPr>
          <p:nvPr>
            <p:ph idx="1"/>
          </p:nvPr>
        </p:nvSpPr>
        <p:spPr/>
        <p:txBody>
          <a:bodyPr>
            <a:normAutofit fontScale="92500" lnSpcReduction="10000"/>
          </a:bodyPr>
          <a:lstStyle/>
          <a:p>
            <a:r>
              <a:rPr lang="en-US" sz="4000" dirty="0"/>
              <a:t>Growth of tenant farming and </a:t>
            </a:r>
            <a:r>
              <a:rPr lang="en-US" sz="4000" dirty="0" smtClean="0"/>
              <a:t>sharecropping (</a:t>
            </a:r>
            <a:r>
              <a:rPr lang="en-US" dirty="0"/>
              <a:t>Under this system, black families would rent small plots of land, or shares, to work themselves; in return, they would give a portion of their crop to the landowner at the end of the year</a:t>
            </a:r>
            <a:r>
              <a:rPr lang="en-US" dirty="0" smtClean="0"/>
              <a:t>.)</a:t>
            </a:r>
            <a:endParaRPr lang="en-US" sz="4000" dirty="0" smtClean="0"/>
          </a:p>
          <a:p>
            <a:r>
              <a:rPr lang="en-US" sz="4000" dirty="0"/>
              <a:t>Expansion of </a:t>
            </a:r>
            <a:r>
              <a:rPr lang="en-US" sz="4000" dirty="0" smtClean="0"/>
              <a:t>railroad</a:t>
            </a:r>
          </a:p>
          <a:p>
            <a:r>
              <a:rPr lang="en-US" sz="4000" dirty="0"/>
              <a:t>Cattle industry </a:t>
            </a:r>
            <a:r>
              <a:rPr lang="en-US" sz="4000" dirty="0" smtClean="0"/>
              <a:t>booms</a:t>
            </a:r>
          </a:p>
          <a:p>
            <a:r>
              <a:rPr lang="en-US" sz="4000" dirty="0" smtClean="0"/>
              <a:t>South falls under presidential reconstruction(Johnson) and then congressional reconstruction(until 1877). </a:t>
            </a:r>
            <a:endParaRPr lang="en-US" sz="4000" dirty="0"/>
          </a:p>
        </p:txBody>
      </p:sp>
    </p:spTree>
    <p:extLst>
      <p:ext uri="{BB962C8B-B14F-4D97-AF65-F5344CB8AC3E}">
        <p14:creationId xmlns:p14="http://schemas.microsoft.com/office/powerpoint/2010/main" val="21320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Effects of </a:t>
            </a:r>
            <a:r>
              <a:rPr lang="en-US" dirty="0" smtClean="0"/>
              <a:t>Reconstruction</a:t>
            </a:r>
            <a:endParaRPr lang="en-US" dirty="0"/>
          </a:p>
        </p:txBody>
      </p:sp>
      <p:sp>
        <p:nvSpPr>
          <p:cNvPr id="3" name="Content Placeholder 2"/>
          <p:cNvSpPr>
            <a:spLocks noGrp="1"/>
          </p:cNvSpPr>
          <p:nvPr>
            <p:ph idx="1"/>
          </p:nvPr>
        </p:nvSpPr>
        <p:spPr/>
        <p:txBody>
          <a:bodyPr>
            <a:normAutofit/>
          </a:bodyPr>
          <a:lstStyle/>
          <a:p>
            <a:r>
              <a:rPr lang="en-US" sz="3200" dirty="0"/>
              <a:t>Freedmen's Bureau </a:t>
            </a:r>
            <a:r>
              <a:rPr lang="en-US" sz="3200" dirty="0" smtClean="0"/>
              <a:t>established - </a:t>
            </a:r>
            <a:r>
              <a:rPr lang="en-US" sz="3200" dirty="0"/>
              <a:t>The </a:t>
            </a:r>
            <a:r>
              <a:rPr lang="en-US" sz="3200" b="1" dirty="0"/>
              <a:t>Freedmen's Bureau</a:t>
            </a:r>
            <a:r>
              <a:rPr lang="en-US" sz="3200" dirty="0"/>
              <a:t> provided food, housing and medical aid, established schools and offered legal assistance. It also attempted to settle former slaves on Confederate lands confiscated or abandoned during the war</a:t>
            </a:r>
            <a:r>
              <a:rPr lang="en-US" sz="3200" dirty="0" smtClean="0"/>
              <a:t>.</a:t>
            </a:r>
          </a:p>
          <a:p>
            <a:r>
              <a:rPr lang="en-US" sz="3200" dirty="0"/>
              <a:t>Black Codes (state laws that limited rights of African </a:t>
            </a:r>
            <a:r>
              <a:rPr lang="en-US" sz="3200" dirty="0" smtClean="0"/>
              <a:t>Americans</a:t>
            </a:r>
          </a:p>
          <a:p>
            <a:r>
              <a:rPr lang="en-US" sz="3200" dirty="0"/>
              <a:t>Ku Klux Klan (terrorized African American voters and kept them away from the polls)</a:t>
            </a:r>
          </a:p>
        </p:txBody>
      </p:sp>
    </p:spTree>
    <p:extLst>
      <p:ext uri="{BB962C8B-B14F-4D97-AF65-F5344CB8AC3E}">
        <p14:creationId xmlns:p14="http://schemas.microsoft.com/office/powerpoint/2010/main" val="2973252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Reconstruction Plans</a:t>
            </a:r>
          </a:p>
        </p:txBody>
      </p:sp>
      <p:sp>
        <p:nvSpPr>
          <p:cNvPr id="21507" name="Rectangle 3"/>
          <p:cNvSpPr>
            <a:spLocks noGrp="1" noChangeArrowheads="1"/>
          </p:cNvSpPr>
          <p:nvPr>
            <p:ph type="body" sz="half" idx="1"/>
          </p:nvPr>
        </p:nvSpPr>
        <p:spPr/>
        <p:txBody>
          <a:bodyPr/>
          <a:lstStyle/>
          <a:p>
            <a:pPr eaLnBrk="1" hangingPunct="1">
              <a:lnSpc>
                <a:spcPct val="90000"/>
              </a:lnSpc>
            </a:pPr>
            <a:r>
              <a:rPr lang="en-US" altLang="en-US" b="1" u="sng" smtClean="0"/>
              <a:t>Presidential Plans</a:t>
            </a:r>
          </a:p>
          <a:p>
            <a:pPr eaLnBrk="1" hangingPunct="1">
              <a:lnSpc>
                <a:spcPct val="90000"/>
              </a:lnSpc>
            </a:pPr>
            <a:r>
              <a:rPr lang="en-US" altLang="en-US" smtClean="0"/>
              <a:t>Lincoln offered the “Ten Percent Plan.”</a:t>
            </a:r>
          </a:p>
          <a:p>
            <a:pPr eaLnBrk="1" hangingPunct="1">
              <a:lnSpc>
                <a:spcPct val="90000"/>
              </a:lnSpc>
            </a:pPr>
            <a:r>
              <a:rPr lang="en-US" altLang="en-US" smtClean="0"/>
              <a:t>Johnson’s plan was similar to Lincoln’s, but required wealthy planters to request pardons and did not support voting rights for African-Americans.</a:t>
            </a:r>
          </a:p>
        </p:txBody>
      </p:sp>
      <p:sp>
        <p:nvSpPr>
          <p:cNvPr id="21508" name="Rectangle 4"/>
          <p:cNvSpPr>
            <a:spLocks noGrp="1" noChangeArrowheads="1"/>
          </p:cNvSpPr>
          <p:nvPr>
            <p:ph type="body" sz="half" idx="2"/>
          </p:nvPr>
        </p:nvSpPr>
        <p:spPr/>
        <p:txBody>
          <a:bodyPr/>
          <a:lstStyle/>
          <a:p>
            <a:pPr eaLnBrk="1" hangingPunct="1">
              <a:lnSpc>
                <a:spcPct val="90000"/>
              </a:lnSpc>
            </a:pPr>
            <a:r>
              <a:rPr lang="en-US" altLang="en-US" b="1" u="sng" smtClean="0"/>
              <a:t>Congressional Plan</a:t>
            </a:r>
          </a:p>
          <a:p>
            <a:pPr eaLnBrk="1" hangingPunct="1">
              <a:lnSpc>
                <a:spcPct val="90000"/>
              </a:lnSpc>
            </a:pPr>
            <a:r>
              <a:rPr lang="en-US" altLang="en-US" smtClean="0"/>
              <a:t>“Radical Republicans” passed the Wade-Davis Bill. Lincoln pocket vetoed the bill.</a:t>
            </a:r>
          </a:p>
          <a:p>
            <a:pPr eaLnBrk="1" hangingPunct="1">
              <a:lnSpc>
                <a:spcPct val="90000"/>
              </a:lnSpc>
            </a:pPr>
            <a:r>
              <a:rPr lang="en-US" altLang="en-US" smtClean="0"/>
              <a:t>Established Freedmen’s Bureau and passed the Civil Rights Act of 1866.</a:t>
            </a:r>
          </a:p>
        </p:txBody>
      </p:sp>
    </p:spTree>
    <p:extLst>
      <p:ext uri="{BB962C8B-B14F-4D97-AF65-F5344CB8AC3E}">
        <p14:creationId xmlns:p14="http://schemas.microsoft.com/office/powerpoint/2010/main" val="15122466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Students will identify and/or categorize the influence of significant people or groups on Reconstruction</a:t>
            </a:r>
            <a:endParaRPr lang="en-US" dirty="0"/>
          </a:p>
        </p:txBody>
      </p:sp>
      <p:sp>
        <p:nvSpPr>
          <p:cNvPr id="3" name="Content Placeholder 2"/>
          <p:cNvSpPr>
            <a:spLocks noGrp="1"/>
          </p:cNvSpPr>
          <p:nvPr>
            <p:ph idx="1"/>
          </p:nvPr>
        </p:nvSpPr>
        <p:spPr/>
        <p:txBody>
          <a:bodyPr>
            <a:normAutofit fontScale="92500"/>
          </a:bodyPr>
          <a:lstStyle/>
          <a:p>
            <a:r>
              <a:rPr lang="en-US" dirty="0" smtClean="0"/>
              <a:t>President Johnson – </a:t>
            </a:r>
            <a:r>
              <a:rPr lang="en-US" dirty="0"/>
              <a:t>Presidential Reconstruction. Through this phase of the Reconstruction, Johnson restored all rights and privileges of the southern states, giving them the entitlement to be part of the U.S. Congress</a:t>
            </a:r>
            <a:r>
              <a:rPr lang="en-US" dirty="0" smtClean="0"/>
              <a:t>.</a:t>
            </a:r>
          </a:p>
          <a:p>
            <a:r>
              <a:rPr lang="en-US" dirty="0" smtClean="0"/>
              <a:t>President Hayes – Finished up reconstruction, removed troops from the south. </a:t>
            </a:r>
          </a:p>
          <a:p>
            <a:r>
              <a:rPr lang="en-US" dirty="0" smtClean="0"/>
              <a:t>Oliver O. Howard – ran the Freedmen's Bureau </a:t>
            </a:r>
          </a:p>
          <a:p>
            <a:r>
              <a:rPr lang="en-US" dirty="0" smtClean="0"/>
              <a:t>KKK – Hated republicans and African Americans. </a:t>
            </a:r>
          </a:p>
          <a:p>
            <a:r>
              <a:rPr lang="en-US" dirty="0"/>
              <a:t>The Knights of the White </a:t>
            </a:r>
            <a:r>
              <a:rPr lang="en-US" dirty="0" err="1"/>
              <a:t>Camelia</a:t>
            </a:r>
            <a:r>
              <a:rPr lang="en-US" dirty="0"/>
              <a:t> </a:t>
            </a:r>
            <a:r>
              <a:rPr lang="en-US" dirty="0" smtClean="0"/>
              <a:t>- similar </a:t>
            </a:r>
            <a:r>
              <a:rPr lang="en-US" dirty="0"/>
              <a:t>to and associated with the Ku </a:t>
            </a:r>
            <a:r>
              <a:rPr lang="en-US" b="1" dirty="0" smtClean="0"/>
              <a:t>Klux </a:t>
            </a:r>
            <a:r>
              <a:rPr lang="en-US" dirty="0" smtClean="0"/>
              <a:t>Klan</a:t>
            </a:r>
            <a:r>
              <a:rPr lang="en-US" dirty="0"/>
              <a:t>, supporting white supremacy and opposing freedmen's rights.</a:t>
            </a:r>
          </a:p>
        </p:txBody>
      </p:sp>
    </p:spTree>
    <p:extLst>
      <p:ext uri="{BB962C8B-B14F-4D97-AF65-F5344CB8AC3E}">
        <p14:creationId xmlns:p14="http://schemas.microsoft.com/office/powerpoint/2010/main" val="1724660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Students will identify and/or categorize the influence of significant people or groups on Reconstruction</a:t>
            </a:r>
            <a:endParaRPr lang="en-US" dirty="0"/>
          </a:p>
        </p:txBody>
      </p:sp>
      <p:sp>
        <p:nvSpPr>
          <p:cNvPr id="3" name="Content Placeholder 2"/>
          <p:cNvSpPr>
            <a:spLocks noGrp="1"/>
          </p:cNvSpPr>
          <p:nvPr>
            <p:ph idx="1"/>
          </p:nvPr>
        </p:nvSpPr>
        <p:spPr/>
        <p:txBody>
          <a:bodyPr/>
          <a:lstStyle/>
          <a:p>
            <a:r>
              <a:rPr lang="en-US" dirty="0"/>
              <a:t>The White </a:t>
            </a:r>
            <a:r>
              <a:rPr lang="en-US" dirty="0" smtClean="0"/>
              <a:t>League or Pale Faces - </a:t>
            </a:r>
            <a:r>
              <a:rPr lang="en-US" dirty="0"/>
              <a:t>paramilitary organization started in 1874 to turn Republicans out of office and intimidate freedmen from voting and political organizing</a:t>
            </a:r>
            <a:r>
              <a:rPr lang="en-US" dirty="0" smtClean="0"/>
              <a:t>.</a:t>
            </a:r>
          </a:p>
          <a:p>
            <a:r>
              <a:rPr lang="en-US" dirty="0" smtClean="0"/>
              <a:t>Red Shirts - </a:t>
            </a:r>
            <a:r>
              <a:rPr lang="en-US" dirty="0"/>
              <a:t>Democratic Party private militias adopted red shirts to make themselves more visible and threatening to Republicans, both whites and </a:t>
            </a:r>
            <a:r>
              <a:rPr lang="en-US" dirty="0" smtClean="0"/>
              <a:t>freedmen.</a:t>
            </a:r>
          </a:p>
          <a:p>
            <a:r>
              <a:rPr lang="en-US" dirty="0" smtClean="0"/>
              <a:t>Radical Republicans – Stanton was one of their leaders. Wanted south to pay dearly for the war.</a:t>
            </a:r>
          </a:p>
        </p:txBody>
      </p:sp>
    </p:spTree>
    <p:extLst>
      <p:ext uri="{BB962C8B-B14F-4D97-AF65-F5344CB8AC3E}">
        <p14:creationId xmlns:p14="http://schemas.microsoft.com/office/powerpoint/2010/main" val="3132969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Students will describe the issues that divided Republicans during the early Reconstruction era.</a:t>
            </a:r>
            <a:endParaRPr lang="en-US" dirty="0"/>
          </a:p>
        </p:txBody>
      </p:sp>
      <p:sp>
        <p:nvSpPr>
          <p:cNvPr id="3" name="Content Placeholder 2"/>
          <p:cNvSpPr>
            <a:spLocks noGrp="1"/>
          </p:cNvSpPr>
          <p:nvPr>
            <p:ph idx="1"/>
          </p:nvPr>
        </p:nvSpPr>
        <p:spPr/>
        <p:txBody>
          <a:bodyPr/>
          <a:lstStyle/>
          <a:p>
            <a:r>
              <a:rPr lang="en-US" dirty="0"/>
              <a:t>I</a:t>
            </a:r>
            <a:r>
              <a:rPr lang="en-US" dirty="0" smtClean="0"/>
              <a:t>mpeachment </a:t>
            </a:r>
            <a:r>
              <a:rPr lang="en-US" dirty="0"/>
              <a:t>of Andrew </a:t>
            </a:r>
            <a:r>
              <a:rPr lang="en-US" dirty="0" smtClean="0"/>
              <a:t>Johnson – Radical Republicans wanted harsher laws on the south to come back to the union. Johnson removed Stanton from his cabinet and proceedings went from there.</a:t>
            </a:r>
          </a:p>
          <a:p>
            <a:r>
              <a:rPr lang="en-US" dirty="0"/>
              <a:t>Role of the former slaves in society and redress </a:t>
            </a:r>
            <a:r>
              <a:rPr lang="en-US" dirty="0" smtClean="0"/>
              <a:t>inequality</a:t>
            </a:r>
          </a:p>
          <a:p>
            <a:r>
              <a:rPr lang="en-US" dirty="0"/>
              <a:t>Universal male right to vote giving former slaves born in America the right to </a:t>
            </a:r>
            <a:r>
              <a:rPr lang="en-US" dirty="0" smtClean="0"/>
              <a:t>vote</a:t>
            </a:r>
          </a:p>
          <a:p>
            <a:r>
              <a:rPr lang="en-US" dirty="0"/>
              <a:t>Pardons of southern whites for crimes committed during the war </a:t>
            </a:r>
            <a:endParaRPr lang="en-US" dirty="0" smtClean="0"/>
          </a:p>
          <a:p>
            <a:r>
              <a:rPr lang="en-US" dirty="0"/>
              <a:t>black </a:t>
            </a:r>
            <a:r>
              <a:rPr lang="en-US" dirty="0" smtClean="0"/>
              <a:t>legislators – racism still was evident with electing black officials   </a:t>
            </a:r>
          </a:p>
          <a:p>
            <a:endParaRPr lang="en-US" dirty="0"/>
          </a:p>
        </p:txBody>
      </p:sp>
    </p:spTree>
    <p:extLst>
      <p:ext uri="{BB962C8B-B14F-4D97-AF65-F5344CB8AC3E}">
        <p14:creationId xmlns:p14="http://schemas.microsoft.com/office/powerpoint/2010/main" val="2914642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
            <a:ext cx="11214463" cy="1690688"/>
          </a:xfrm>
        </p:spPr>
        <p:txBody>
          <a:bodyPr>
            <a:normAutofit fontScale="90000"/>
          </a:bodyPr>
          <a:lstStyle/>
          <a:p>
            <a:r>
              <a:rPr lang="en-US" dirty="0" smtClean="0"/>
              <a:t>Students will explain how Jim Crow laws circumvented the intent and meaning of the Thirteenth, Fourteenth, and Fifteenth Amendments.</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a:t> </a:t>
            </a:r>
            <a:endParaRPr lang="en-US" dirty="0" smtClean="0"/>
          </a:p>
          <a:p>
            <a:endParaRPr lang="en-US" dirty="0"/>
          </a:p>
          <a:p>
            <a:r>
              <a:rPr lang="en-US" dirty="0"/>
              <a:t>M</a:t>
            </a:r>
            <a:r>
              <a:rPr lang="en-US" dirty="0" smtClean="0"/>
              <a:t>ade </a:t>
            </a:r>
            <a:r>
              <a:rPr lang="en-US" dirty="0"/>
              <a:t>it difficult for blacks to do things like vote and engage in standard civic behavior, which reduced them to being less than citizens. </a:t>
            </a:r>
          </a:p>
        </p:txBody>
      </p:sp>
      <p:pic>
        <p:nvPicPr>
          <p:cNvPr id="4" name="Picture 3"/>
          <p:cNvPicPr>
            <a:picLocks noChangeAspect="1"/>
          </p:cNvPicPr>
          <p:nvPr/>
        </p:nvPicPr>
        <p:blipFill>
          <a:blip r:embed="rId2"/>
          <a:stretch>
            <a:fillRect/>
          </a:stretch>
        </p:blipFill>
        <p:spPr>
          <a:xfrm>
            <a:off x="838199" y="1690688"/>
            <a:ext cx="11391785" cy="2149791"/>
          </a:xfrm>
          <a:prstGeom prst="rect">
            <a:avLst/>
          </a:prstGeom>
        </p:spPr>
      </p:pic>
      <p:pic>
        <p:nvPicPr>
          <p:cNvPr id="5" name="Picture 4"/>
          <p:cNvPicPr>
            <a:picLocks noChangeAspect="1"/>
          </p:cNvPicPr>
          <p:nvPr/>
        </p:nvPicPr>
        <p:blipFill>
          <a:blip r:embed="rId3"/>
          <a:stretch>
            <a:fillRect/>
          </a:stretch>
        </p:blipFill>
        <p:spPr>
          <a:xfrm>
            <a:off x="2690948" y="4758553"/>
            <a:ext cx="8151223" cy="2003499"/>
          </a:xfrm>
          <a:prstGeom prst="rect">
            <a:avLst/>
          </a:prstGeom>
        </p:spPr>
      </p:pic>
    </p:spTree>
    <p:extLst>
      <p:ext uri="{BB962C8B-B14F-4D97-AF65-F5344CB8AC3E}">
        <p14:creationId xmlns:p14="http://schemas.microsoft.com/office/powerpoint/2010/main" val="4169903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6451"/>
            <a:ext cx="10515600" cy="1325563"/>
          </a:xfrm>
        </p:spPr>
        <p:txBody>
          <a:bodyPr>
            <a:normAutofit fontScale="90000"/>
          </a:bodyPr>
          <a:lstStyle/>
          <a:p>
            <a:r>
              <a:rPr lang="en-US" dirty="0" smtClean="0"/>
              <a:t>Students will analyze and/or explain the various components of Jim Crow legislation and their effects on Southern minorities</a:t>
            </a:r>
            <a:endParaRPr lang="en-US" dirty="0"/>
          </a:p>
        </p:txBody>
      </p:sp>
      <p:sp>
        <p:nvSpPr>
          <p:cNvPr id="3" name="Content Placeholder 2"/>
          <p:cNvSpPr>
            <a:spLocks noGrp="1"/>
          </p:cNvSpPr>
          <p:nvPr>
            <p:ph idx="1"/>
          </p:nvPr>
        </p:nvSpPr>
        <p:spPr/>
        <p:txBody>
          <a:bodyPr/>
          <a:lstStyle/>
          <a:p>
            <a:r>
              <a:rPr lang="en-US" dirty="0"/>
              <a:t>The Jim Crow laws basically </a:t>
            </a:r>
            <a:r>
              <a:rPr lang="en-US" dirty="0" smtClean="0"/>
              <a:t>separated </a:t>
            </a:r>
            <a:r>
              <a:rPr lang="en-US" dirty="0"/>
              <a:t>the South from public facilities to public entertainment like theatres and dining areas. Whites were allowed to eat at certain restaurants, bathrooms and were also allowed specific seats on the public buses</a:t>
            </a:r>
            <a:r>
              <a:rPr lang="en-US" dirty="0" smtClean="0"/>
              <a:t>. Treated </a:t>
            </a:r>
            <a:r>
              <a:rPr lang="en-US" dirty="0"/>
              <a:t>like they were not a part of the human race.</a:t>
            </a:r>
          </a:p>
        </p:txBody>
      </p:sp>
      <p:pic>
        <p:nvPicPr>
          <p:cNvPr id="2050" name="Picture 2" descr="Image result for jim crow laws reconstru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0937" y="3441836"/>
            <a:ext cx="4792889" cy="3283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984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1"/>
            <a:ext cx="8786949" cy="6910125"/>
          </a:xfrm>
          <a:prstGeom prst="rect">
            <a:avLst/>
          </a:prstGeom>
        </p:spPr>
      </p:pic>
    </p:spTree>
    <p:extLst>
      <p:ext uri="{BB962C8B-B14F-4D97-AF65-F5344CB8AC3E}">
        <p14:creationId xmlns:p14="http://schemas.microsoft.com/office/powerpoint/2010/main" val="3525131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3868"/>
            <a:ext cx="10515600" cy="1325563"/>
          </a:xfrm>
        </p:spPr>
        <p:txBody>
          <a:bodyPr>
            <a:normAutofit fontScale="90000"/>
          </a:bodyPr>
          <a:lstStyle/>
          <a:p>
            <a:r>
              <a:rPr lang="en-US" dirty="0" smtClean="0"/>
              <a:t>Items referring to Jim Crow laws may include the Black Codes, the Nadir, sharecropping, debt peonage, and the loss of suffrage.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649458"/>
            <a:ext cx="12168110" cy="4019822"/>
          </a:xfrm>
          <a:prstGeom prst="rect">
            <a:avLst/>
          </a:prstGeom>
        </p:spPr>
      </p:pic>
    </p:spTree>
    <p:extLst>
      <p:ext uri="{BB962C8B-B14F-4D97-AF65-F5344CB8AC3E}">
        <p14:creationId xmlns:p14="http://schemas.microsoft.com/office/powerpoint/2010/main" val="3268104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Students will identify settlement patterns in the American West, the reservation system, and/or the tribulations of the Native Americans from 1865–90</a:t>
            </a:r>
            <a:endParaRPr lang="en-US" sz="3200"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691243" y="1607140"/>
            <a:ext cx="10287000" cy="2581275"/>
          </a:xfrm>
          <a:prstGeom prst="rect">
            <a:avLst/>
          </a:prstGeom>
        </p:spPr>
      </p:pic>
      <p:pic>
        <p:nvPicPr>
          <p:cNvPr id="3074" name="Picture 2" descr="Image result for Dawes Severalty Act of 18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2445" y="3766093"/>
            <a:ext cx="3028315" cy="3028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541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SS.912.A.2.7: Review the Native American experience</a:t>
            </a:r>
          </a:p>
        </p:txBody>
      </p:sp>
      <p:sp>
        <p:nvSpPr>
          <p:cNvPr id="3" name="Content Placeholder 2"/>
          <p:cNvSpPr>
            <a:spLocks noGrp="1"/>
          </p:cNvSpPr>
          <p:nvPr>
            <p:ph idx="1"/>
          </p:nvPr>
        </p:nvSpPr>
        <p:spPr/>
        <p:txBody>
          <a:bodyPr/>
          <a:lstStyle/>
          <a:p>
            <a:r>
              <a:rPr lang="en-US" dirty="0"/>
              <a:t>Wounded Knee </a:t>
            </a:r>
            <a:r>
              <a:rPr lang="en-US" dirty="0" smtClean="0"/>
              <a:t>Massacre 1890 – Last major battle of Indian wars</a:t>
            </a:r>
          </a:p>
          <a:p>
            <a:r>
              <a:rPr lang="en-US" dirty="0"/>
              <a:t>Sand Creek </a:t>
            </a:r>
            <a:r>
              <a:rPr lang="en-US" dirty="0" smtClean="0"/>
              <a:t>Massacre</a:t>
            </a:r>
            <a:r>
              <a:rPr lang="en-US" dirty="0"/>
              <a:t> </a:t>
            </a:r>
            <a:r>
              <a:rPr lang="en-US" dirty="0" smtClean="0"/>
              <a:t>- </a:t>
            </a:r>
            <a:r>
              <a:rPr lang="en-US" dirty="0"/>
              <a:t>attack of Cheyenne and Arapaho Indian </a:t>
            </a:r>
            <a:r>
              <a:rPr lang="en-US" dirty="0" smtClean="0"/>
              <a:t>villages during the late part of the Civil War.</a:t>
            </a:r>
          </a:p>
          <a:p>
            <a:r>
              <a:rPr lang="en-US" dirty="0"/>
              <a:t>Battle of Little Big </a:t>
            </a:r>
            <a:r>
              <a:rPr lang="en-US" dirty="0" smtClean="0"/>
              <a:t>Horn - </a:t>
            </a:r>
            <a:r>
              <a:rPr lang="en-US" dirty="0"/>
              <a:t>“Custer's Last Stand</a:t>
            </a:r>
            <a:r>
              <a:rPr lang="en-US" dirty="0" smtClean="0"/>
              <a:t>” </a:t>
            </a:r>
            <a:r>
              <a:rPr lang="en-US" dirty="0"/>
              <a:t>The </a:t>
            </a:r>
            <a:r>
              <a:rPr lang="en-US" b="1" dirty="0"/>
              <a:t>battle</a:t>
            </a:r>
            <a:r>
              <a:rPr lang="en-US" dirty="0"/>
              <a:t> took place between the U.S. Cavalry and northern tribe Indians, including the Cheyenne, Sioux, and Arapaho.</a:t>
            </a:r>
            <a:r>
              <a:rPr lang="en-US" dirty="0" smtClean="0"/>
              <a:t> </a:t>
            </a:r>
          </a:p>
          <a:p>
            <a:r>
              <a:rPr lang="en-US" dirty="0"/>
              <a:t>Indian </a:t>
            </a:r>
            <a:r>
              <a:rPr lang="en-US" dirty="0" smtClean="0"/>
              <a:t>Schools – many schools put in place to assimilate natives. </a:t>
            </a:r>
          </a:p>
          <a:p>
            <a:r>
              <a:rPr lang="en-US" dirty="0"/>
              <a:t>government involvement in the killing of the </a:t>
            </a:r>
            <a:r>
              <a:rPr lang="en-US" dirty="0" smtClean="0"/>
              <a:t>buffalo – kill all buffalos and natives have to surrender way of life. Also in the way of trains. </a:t>
            </a:r>
            <a:endParaRPr lang="en-US" dirty="0"/>
          </a:p>
        </p:txBody>
      </p:sp>
    </p:spTree>
    <p:extLst>
      <p:ext uri="{BB962C8B-B14F-4D97-AF65-F5344CB8AC3E}">
        <p14:creationId xmlns:p14="http://schemas.microsoft.com/office/powerpoint/2010/main" val="11854953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Manifest Destiny </a:t>
            </a:r>
            <a:endParaRPr lang="en-US" dirty="0"/>
          </a:p>
        </p:txBody>
      </p:sp>
      <p:sp>
        <p:nvSpPr>
          <p:cNvPr id="3" name="Content Placeholder 2"/>
          <p:cNvSpPr>
            <a:spLocks noGrp="1"/>
          </p:cNvSpPr>
          <p:nvPr>
            <p:ph idx="1"/>
          </p:nvPr>
        </p:nvSpPr>
        <p:spPr/>
        <p:txBody>
          <a:bodyPr/>
          <a:lstStyle/>
          <a:p>
            <a:endParaRPr lang="en-US"/>
          </a:p>
        </p:txBody>
      </p:sp>
      <p:pic>
        <p:nvPicPr>
          <p:cNvPr id="1026" name="Picture 2" descr="Image result for farmers 1800s us political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257" y="1340588"/>
            <a:ext cx="7319191" cy="5517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3720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African-American M</a:t>
            </a:r>
            <a:r>
              <a:rPr lang="en-US" dirty="0" smtClean="0"/>
              <a:t>igration</a:t>
            </a:r>
            <a:endParaRPr lang="en-US" dirty="0"/>
          </a:p>
        </p:txBody>
      </p:sp>
      <p:sp>
        <p:nvSpPr>
          <p:cNvPr id="3" name="Content Placeholder 2"/>
          <p:cNvSpPr>
            <a:spLocks noGrp="1"/>
          </p:cNvSpPr>
          <p:nvPr>
            <p:ph idx="1"/>
          </p:nvPr>
        </p:nvSpPr>
        <p:spPr/>
        <p:txBody>
          <a:bodyPr/>
          <a:lstStyle/>
          <a:p>
            <a:endParaRPr lang="en-US"/>
          </a:p>
        </p:txBody>
      </p:sp>
      <p:pic>
        <p:nvPicPr>
          <p:cNvPr id="1026" name="Picture 2" descr="Image result for African-American mig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63687"/>
            <a:ext cx="9144000" cy="5320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488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6927"/>
            <a:ext cx="8273056" cy="6924628"/>
          </a:xfrm>
        </p:spPr>
      </p:pic>
    </p:spTree>
    <p:extLst>
      <p:ext uri="{BB962C8B-B14F-4D97-AF65-F5344CB8AC3E}">
        <p14:creationId xmlns:p14="http://schemas.microsoft.com/office/powerpoint/2010/main" val="955300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Anaconda Plan</a:t>
            </a:r>
          </a:p>
        </p:txBody>
      </p:sp>
      <p:sp>
        <p:nvSpPr>
          <p:cNvPr id="3" name="Content Placeholder 2"/>
          <p:cNvSpPr>
            <a:spLocks noGrp="1"/>
          </p:cNvSpPr>
          <p:nvPr>
            <p:ph idx="1"/>
          </p:nvPr>
        </p:nvSpPr>
        <p:spPr>
          <a:xfrm>
            <a:off x="3657600" y="2018002"/>
            <a:ext cx="8229600" cy="4525963"/>
          </a:xfrm>
        </p:spPr>
        <p:txBody>
          <a:bodyPr/>
          <a:lstStyle/>
          <a:p>
            <a:endParaRPr lang="en-US" dirty="0"/>
          </a:p>
        </p:txBody>
      </p:sp>
      <p:pic>
        <p:nvPicPr>
          <p:cNvPr id="2050" name="Picture 2" descr="Image result for Anaconda Pl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428750"/>
            <a:ext cx="7239000" cy="542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593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Black </a:t>
            </a:r>
            <a:r>
              <a:rPr lang="en-US" dirty="0" smtClean="0"/>
              <a:t>Codes in the South</a:t>
            </a:r>
            <a:endParaRPr lang="en-US" dirty="0"/>
          </a:p>
        </p:txBody>
      </p:sp>
      <p:sp>
        <p:nvSpPr>
          <p:cNvPr id="3" name="Content Placeholder 2"/>
          <p:cNvSpPr>
            <a:spLocks noGrp="1"/>
          </p:cNvSpPr>
          <p:nvPr>
            <p:ph idx="1"/>
          </p:nvPr>
        </p:nvSpPr>
        <p:spPr/>
        <p:txBody>
          <a:bodyPr/>
          <a:lstStyle/>
          <a:p>
            <a:endParaRPr lang="en-US"/>
          </a:p>
        </p:txBody>
      </p:sp>
      <p:pic>
        <p:nvPicPr>
          <p:cNvPr id="3074" name="Picture 2" descr="Image result for Black Cod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486" y="1272662"/>
            <a:ext cx="7456714" cy="5585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3244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Black Codes in the South</a:t>
            </a:r>
          </a:p>
        </p:txBody>
      </p:sp>
      <p:pic>
        <p:nvPicPr>
          <p:cNvPr id="4098" name="Picture 2" descr="Image result for Black Cod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19902" y="1600201"/>
            <a:ext cx="515219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9053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5801" y="0"/>
            <a:ext cx="2120005"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2" name="Title 1"/>
          <p:cNvSpPr>
            <a:spLocks noGrp="1"/>
          </p:cNvSpPr>
          <p:nvPr>
            <p:ph type="title"/>
          </p:nvPr>
        </p:nvSpPr>
        <p:spPr/>
        <p:txBody>
          <a:bodyPr/>
          <a:lstStyle/>
          <a:p>
            <a:pPr>
              <a:defRPr/>
            </a:pPr>
            <a:r>
              <a:rPr lang="en-US" dirty="0" smtClean="0"/>
              <a:t>The </a:t>
            </a:r>
            <a:r>
              <a:rPr lang="en-US" u="sng" dirty="0" smtClean="0"/>
              <a:t>Jim Crow Laws</a:t>
            </a:r>
            <a:r>
              <a:rPr lang="en-US" dirty="0" smtClean="0"/>
              <a:t>: the “Nadir” in Race Relations</a:t>
            </a:r>
          </a:p>
        </p:txBody>
      </p:sp>
      <p:sp>
        <p:nvSpPr>
          <p:cNvPr id="40963" name="Text Placeholder 4"/>
          <p:cNvSpPr>
            <a:spLocks noGrp="1"/>
          </p:cNvSpPr>
          <p:nvPr>
            <p:ph type="body" idx="1"/>
          </p:nvPr>
        </p:nvSpPr>
        <p:spPr>
          <a:xfrm>
            <a:off x="839788" y="1202057"/>
            <a:ext cx="5157787" cy="823912"/>
          </a:xfrm>
        </p:spPr>
        <p:txBody>
          <a:bodyPr/>
          <a:lstStyle/>
          <a:p>
            <a:pPr>
              <a:defRPr/>
            </a:pPr>
            <a:r>
              <a:rPr lang="en-US" sz="2000" dirty="0"/>
              <a:t>Stop African Americans from voting</a:t>
            </a:r>
          </a:p>
        </p:txBody>
      </p:sp>
      <p:sp>
        <p:nvSpPr>
          <p:cNvPr id="40964" name="Content Placeholder 5"/>
          <p:cNvSpPr>
            <a:spLocks noGrp="1"/>
          </p:cNvSpPr>
          <p:nvPr>
            <p:ph sz="half" idx="2"/>
          </p:nvPr>
        </p:nvSpPr>
        <p:spPr>
          <a:xfrm>
            <a:off x="1752600" y="2174876"/>
            <a:ext cx="4038600" cy="4378325"/>
          </a:xfrm>
        </p:spPr>
        <p:txBody>
          <a:bodyPr>
            <a:normAutofit lnSpcReduction="10000"/>
          </a:bodyPr>
          <a:lstStyle/>
          <a:p>
            <a:pPr>
              <a:defRPr/>
            </a:pPr>
            <a:r>
              <a:rPr lang="en-US" dirty="0" smtClean="0"/>
              <a:t>Literacy tests- a voter had to be able to read and write</a:t>
            </a:r>
          </a:p>
          <a:p>
            <a:pPr>
              <a:defRPr/>
            </a:pPr>
            <a:r>
              <a:rPr lang="en-US" dirty="0" smtClean="0"/>
              <a:t>Poll taxes-registration fees for voting. It was a burden to the poor.</a:t>
            </a:r>
          </a:p>
          <a:p>
            <a:pPr>
              <a:defRPr/>
            </a:pPr>
            <a:r>
              <a:rPr lang="en-US" dirty="0" smtClean="0"/>
              <a:t>Grandfather Causes- No man could vote if his grandfather had not been able to vote before the civil war  </a:t>
            </a:r>
          </a:p>
        </p:txBody>
      </p:sp>
      <p:sp>
        <p:nvSpPr>
          <p:cNvPr id="40965" name="Text Placeholder 6"/>
          <p:cNvSpPr>
            <a:spLocks noGrp="1"/>
          </p:cNvSpPr>
          <p:nvPr>
            <p:ph type="body" sz="quarter" idx="3"/>
          </p:nvPr>
        </p:nvSpPr>
        <p:spPr>
          <a:xfrm>
            <a:off x="6169026" y="1535114"/>
            <a:ext cx="4041775" cy="446087"/>
          </a:xfrm>
        </p:spPr>
        <p:txBody>
          <a:bodyPr/>
          <a:lstStyle/>
          <a:p>
            <a:pPr>
              <a:defRPr/>
            </a:pPr>
            <a:r>
              <a:rPr lang="en-US" sz="2000" dirty="0"/>
              <a:t>Racial Segregation: Jim Crow</a:t>
            </a:r>
          </a:p>
        </p:txBody>
      </p:sp>
      <p:sp>
        <p:nvSpPr>
          <p:cNvPr id="40966" name="Content Placeholder 7"/>
          <p:cNvSpPr>
            <a:spLocks noGrp="1"/>
          </p:cNvSpPr>
          <p:nvPr>
            <p:ph sz="quarter" idx="4"/>
          </p:nvPr>
        </p:nvSpPr>
        <p:spPr>
          <a:xfrm>
            <a:off x="6324600" y="2057400"/>
            <a:ext cx="4114800" cy="4800600"/>
          </a:xfrm>
        </p:spPr>
        <p:txBody>
          <a:bodyPr>
            <a:normAutofit lnSpcReduction="10000"/>
          </a:bodyPr>
          <a:lstStyle/>
          <a:p>
            <a:pPr>
              <a:defRPr/>
            </a:pPr>
            <a:r>
              <a:rPr lang="en-US" u="sng" dirty="0" smtClean="0"/>
              <a:t>Segregation laws which separated blacks from whites in </a:t>
            </a:r>
            <a:r>
              <a:rPr lang="en-US" dirty="0" smtClean="0"/>
              <a:t>schools, railroads, restaurants and other </a:t>
            </a:r>
            <a:r>
              <a:rPr lang="en-US" u="sng" dirty="0" smtClean="0"/>
              <a:t>public places</a:t>
            </a:r>
          </a:p>
          <a:p>
            <a:pPr>
              <a:defRPr/>
            </a:pPr>
            <a:r>
              <a:rPr lang="en-US" dirty="0" smtClean="0"/>
              <a:t>Denied black citizens equal opportunities  and rights</a:t>
            </a:r>
          </a:p>
          <a:p>
            <a:pPr>
              <a:defRPr/>
            </a:pPr>
            <a:r>
              <a:rPr lang="en-US" dirty="0" smtClean="0"/>
              <a:t>This is considered the period as “Nadir”, or lowest point in American race relations</a:t>
            </a:r>
          </a:p>
        </p:txBody>
      </p:sp>
    </p:spTree>
    <p:extLst>
      <p:ext uri="{BB962C8B-B14F-4D97-AF65-F5344CB8AC3E}">
        <p14:creationId xmlns:p14="http://schemas.microsoft.com/office/powerpoint/2010/main" val="31708758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971314" cy="7219435"/>
          </a:xfrm>
          <a:prstGeom prst="rect">
            <a:avLst/>
          </a:prstGeom>
        </p:spPr>
      </p:pic>
    </p:spTree>
    <p:extLst>
      <p:ext uri="{BB962C8B-B14F-4D97-AF65-F5344CB8AC3E}">
        <p14:creationId xmlns:p14="http://schemas.microsoft.com/office/powerpoint/2010/main" val="35336776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Carpetbagger</a:t>
            </a:r>
            <a:endParaRPr lang="en-US" dirty="0"/>
          </a:p>
        </p:txBody>
      </p:sp>
      <p:sp>
        <p:nvSpPr>
          <p:cNvPr id="3" name="Content Placeholder 2"/>
          <p:cNvSpPr>
            <a:spLocks noGrp="1"/>
          </p:cNvSpPr>
          <p:nvPr>
            <p:ph idx="1"/>
          </p:nvPr>
        </p:nvSpPr>
        <p:spPr>
          <a:xfrm>
            <a:off x="1752600" y="5338909"/>
            <a:ext cx="8229600" cy="4525963"/>
          </a:xfrm>
        </p:spPr>
        <p:txBody>
          <a:bodyPr/>
          <a:lstStyle/>
          <a:p>
            <a:r>
              <a:rPr lang="en-US" dirty="0"/>
              <a:t>a person from the northern states who went to the South after the Civil War to profit from the Reconstruction</a:t>
            </a:r>
            <a:r>
              <a:rPr lang="en-US" dirty="0" smtClean="0"/>
              <a:t>. Also would run or office in an area no one knows them.</a:t>
            </a:r>
            <a:endParaRPr lang="en-US" dirty="0"/>
          </a:p>
        </p:txBody>
      </p:sp>
      <p:pic>
        <p:nvPicPr>
          <p:cNvPr id="5124" name="Picture 4" descr="Reconstru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8925" y="1600200"/>
            <a:ext cx="6534150" cy="366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4311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Scalawag</a:t>
            </a:r>
            <a:endParaRPr lang="en-US" dirty="0"/>
          </a:p>
        </p:txBody>
      </p:sp>
      <p:sp>
        <p:nvSpPr>
          <p:cNvPr id="3" name="Content Placeholder 2"/>
          <p:cNvSpPr>
            <a:spLocks noGrp="1"/>
          </p:cNvSpPr>
          <p:nvPr>
            <p:ph idx="1"/>
          </p:nvPr>
        </p:nvSpPr>
        <p:spPr/>
        <p:txBody>
          <a:bodyPr/>
          <a:lstStyle/>
          <a:p>
            <a:endParaRPr lang="en-US"/>
          </a:p>
        </p:txBody>
      </p:sp>
      <p:pic>
        <p:nvPicPr>
          <p:cNvPr id="1026" name="Picture 2" descr="Image result for scalawa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86345"/>
            <a:ext cx="4668926" cy="5257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6400" y="76200"/>
            <a:ext cx="8763000" cy="646331"/>
          </a:xfrm>
          <a:prstGeom prst="rect">
            <a:avLst/>
          </a:prstGeom>
          <a:noFill/>
        </p:spPr>
        <p:txBody>
          <a:bodyPr wrap="square" rtlCol="0">
            <a:spAutoFit/>
          </a:bodyPr>
          <a:lstStyle/>
          <a:p>
            <a:r>
              <a:rPr lang="en-US" dirty="0"/>
              <a:t>Similar as Carpetbaggers, except these individuals were from the South. Southern white who supported reconstruction. </a:t>
            </a:r>
          </a:p>
        </p:txBody>
      </p:sp>
      <p:pic>
        <p:nvPicPr>
          <p:cNvPr id="1028" name="Picture 4" descr="Image result for scalawag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6171" y="1600200"/>
            <a:ext cx="3404885" cy="5262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758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050" name="Picture 2" descr="Image result for Compromise of 18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971"/>
            <a:ext cx="6096000" cy="7516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0998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Image result for Dawes A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5528" y="-9236"/>
            <a:ext cx="9168109" cy="6867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667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752600" y="274638"/>
            <a:ext cx="8305800" cy="1143000"/>
          </a:xfrm>
        </p:spPr>
        <p:txBody>
          <a:bodyPr>
            <a:normAutofit fontScale="90000"/>
          </a:bodyPr>
          <a:lstStyle/>
          <a:p>
            <a:pPr algn="ctr" eaLnBrk="1" hangingPunct="1"/>
            <a:r>
              <a:rPr lang="en-US" sz="4000" u="sng" dirty="0"/>
              <a:t>Native Americans are forced onto reservations. Reserved lands for the tribe along with signing  a treaty. </a:t>
            </a:r>
          </a:p>
        </p:txBody>
      </p:sp>
      <p:pic>
        <p:nvPicPr>
          <p:cNvPr id="62467" name="Picture 4" descr="indians being forced to move"/>
          <p:cNvPicPr>
            <a:picLocks noChangeAspect="1" noChangeArrowheads="1"/>
          </p:cNvPicPr>
          <p:nvPr/>
        </p:nvPicPr>
        <p:blipFill>
          <a:blip r:embed="rId2"/>
          <a:srcRect/>
          <a:stretch>
            <a:fillRect/>
          </a:stretch>
        </p:blipFill>
        <p:spPr bwMode="auto">
          <a:xfrm>
            <a:off x="1524000" y="1600200"/>
            <a:ext cx="9144000" cy="5257800"/>
          </a:xfrm>
          <a:prstGeom prst="rect">
            <a:avLst/>
          </a:prstGeom>
          <a:noFill/>
          <a:ln w="9525">
            <a:noFill/>
            <a:miter lim="800000"/>
            <a:headEnd/>
            <a:tailEnd/>
          </a:ln>
        </p:spPr>
      </p:pic>
    </p:spTree>
    <p:extLst>
      <p:ext uri="{BB962C8B-B14F-4D97-AF65-F5344CB8AC3E}">
        <p14:creationId xmlns:p14="http://schemas.microsoft.com/office/powerpoint/2010/main" val="29698331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a:r>
              <a:rPr lang="en-US" b="1" u="sng" dirty="0"/>
              <a:t>THE DAWES ACT </a:t>
            </a:r>
            <a:r>
              <a:rPr lang="en-US" b="1" dirty="0"/>
              <a:t>- 1887</a:t>
            </a:r>
          </a:p>
        </p:txBody>
      </p:sp>
      <p:sp>
        <p:nvSpPr>
          <p:cNvPr id="37893" name="Rectangle 5"/>
          <p:cNvSpPr>
            <a:spLocks noGrp="1" noChangeArrowheads="1"/>
          </p:cNvSpPr>
          <p:nvPr>
            <p:ph type="body" sz="half" idx="2"/>
          </p:nvPr>
        </p:nvSpPr>
        <p:spPr>
          <a:xfrm>
            <a:off x="5943600" y="1524000"/>
            <a:ext cx="3886200" cy="5105400"/>
          </a:xfrm>
        </p:spPr>
        <p:txBody>
          <a:bodyPr/>
          <a:lstStyle/>
          <a:p>
            <a:r>
              <a:rPr lang="en-US" sz="2400" dirty="0"/>
              <a:t>The Dawes Act of 1887 </a:t>
            </a:r>
            <a:r>
              <a:rPr lang="en-US" sz="2400" u="sng" dirty="0"/>
              <a:t>attempted to </a:t>
            </a:r>
            <a:r>
              <a:rPr lang="en-US" sz="2400" u="sng" dirty="0">
                <a:solidFill>
                  <a:schemeClr val="folHlink"/>
                </a:solidFill>
              </a:rPr>
              <a:t>assimilate natives</a:t>
            </a:r>
          </a:p>
          <a:p>
            <a:r>
              <a:rPr lang="en-US" sz="2400" dirty="0"/>
              <a:t>The Act called for the break up of reservations and the introduction of natives into American life</a:t>
            </a:r>
          </a:p>
          <a:p>
            <a:r>
              <a:rPr lang="en-US" sz="2400" dirty="0"/>
              <a:t>By 1932, 2/3rds of the land committed to Natives had been taken</a:t>
            </a:r>
          </a:p>
        </p:txBody>
      </p:sp>
      <p:pic>
        <p:nvPicPr>
          <p:cNvPr id="37896" name="Picture 8" descr="native tears3"/>
          <p:cNvPicPr>
            <a:picLocks noGrp="1" noChangeAspect="1" noChangeArrowheads="1"/>
          </p:cNvPicPr>
          <p:nvPr>
            <p:ph sz="half" idx="1"/>
          </p:nvPr>
        </p:nvPicPr>
        <p:blipFill>
          <a:blip r:embed="rId2"/>
          <a:srcRect/>
          <a:stretch>
            <a:fillRect/>
          </a:stretch>
        </p:blipFill>
        <p:spPr>
          <a:xfrm>
            <a:off x="2016551" y="1417638"/>
            <a:ext cx="3668712" cy="3962400"/>
          </a:xfrm>
          <a:noFill/>
          <a:ln/>
        </p:spPr>
      </p:pic>
      <p:sp>
        <p:nvSpPr>
          <p:cNvPr id="37897" name="Text Box 9"/>
          <p:cNvSpPr txBox="1">
            <a:spLocks noChangeArrowheads="1"/>
          </p:cNvSpPr>
          <p:nvPr/>
        </p:nvSpPr>
        <p:spPr bwMode="auto">
          <a:xfrm>
            <a:off x="3352800" y="5791200"/>
            <a:ext cx="3048000" cy="641350"/>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b="1"/>
              <a:t>FAMOUS DEPICTION OF NATIVE STRUGGLE</a:t>
            </a:r>
          </a:p>
        </p:txBody>
      </p:sp>
    </p:spTree>
    <p:extLst>
      <p:ext uri="{BB962C8B-B14F-4D97-AF65-F5344CB8AC3E}">
        <p14:creationId xmlns:p14="http://schemas.microsoft.com/office/powerpoint/2010/main" val="40440007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i="1" dirty="0" smtClean="0"/>
              <a:t>Dred Scott</a:t>
            </a:r>
            <a:r>
              <a:rPr lang="en-US" dirty="0" smtClean="0"/>
              <a:t> Decision</a:t>
            </a:r>
            <a:endParaRPr lang="en-US" dirty="0"/>
          </a:p>
        </p:txBody>
      </p:sp>
      <p:sp>
        <p:nvSpPr>
          <p:cNvPr id="4" name="Content Placeholder 3"/>
          <p:cNvSpPr>
            <a:spLocks noGrp="1"/>
          </p:cNvSpPr>
          <p:nvPr>
            <p:ph sz="quarter" idx="1"/>
          </p:nvPr>
        </p:nvSpPr>
        <p:spPr/>
        <p:txBody>
          <a:bodyPr>
            <a:normAutofit/>
          </a:bodyPr>
          <a:lstStyle/>
          <a:p>
            <a:r>
              <a:rPr lang="en-US" dirty="0" smtClean="0"/>
              <a:t>Dred Scott was an enslaved man whose Missouri slaveholder had taken him to live in free territory before returning to Missouri.</a:t>
            </a:r>
          </a:p>
          <a:p>
            <a:r>
              <a:rPr lang="en-US" dirty="0" smtClean="0"/>
              <a:t>Scott sued for  freedom saying that the time he spent in free territory meant that he was free.</a:t>
            </a:r>
          </a:p>
          <a:p>
            <a:r>
              <a:rPr lang="en-US" dirty="0" smtClean="0"/>
              <a:t>The case made it to the Supreme Court who ruled against Scott saying he wasn’t a citizen and didn’t have the right to sue.</a:t>
            </a:r>
          </a:p>
          <a:p>
            <a:r>
              <a:rPr lang="en-US" dirty="0"/>
              <a:t>Congress had no authority to regulate slavery in the </a:t>
            </a:r>
            <a:r>
              <a:rPr lang="en-US" dirty="0" smtClean="0"/>
              <a:t>territories also was part of the decision.</a:t>
            </a:r>
          </a:p>
          <a:p>
            <a:r>
              <a:rPr lang="en-US" dirty="0" smtClean="0"/>
              <a:t>Republicans condemned it. </a:t>
            </a:r>
          </a:p>
        </p:txBody>
      </p:sp>
    </p:spTree>
    <p:extLst>
      <p:ext uri="{BB962C8B-B14F-4D97-AF65-F5344CB8AC3E}">
        <p14:creationId xmlns:p14="http://schemas.microsoft.com/office/powerpoint/2010/main" val="40874416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sz="half" idx="1"/>
          </p:nvPr>
        </p:nvSpPr>
        <p:spPr>
          <a:xfrm>
            <a:off x="2895600" y="1371600"/>
            <a:ext cx="3733800" cy="5867400"/>
          </a:xfrm>
        </p:spPr>
        <p:txBody>
          <a:bodyPr>
            <a:normAutofit/>
          </a:bodyPr>
          <a:lstStyle/>
          <a:p>
            <a:pPr eaLnBrk="1" hangingPunct="1">
              <a:lnSpc>
                <a:spcPct val="90000"/>
              </a:lnSpc>
            </a:pPr>
            <a:r>
              <a:rPr lang="en-US" altLang="en-US" sz="2400" dirty="0"/>
              <a:t>On January 1, 1863, Pres. Lincoln announced the Emancipation Proclamation.  It declared that all slaves should be set free in the Confederacy. </a:t>
            </a:r>
          </a:p>
          <a:p>
            <a:pPr eaLnBrk="1" hangingPunct="1">
              <a:lnSpc>
                <a:spcPct val="90000"/>
              </a:lnSpc>
            </a:pPr>
            <a:r>
              <a:rPr lang="en-US" altLang="en-US" sz="2400" dirty="0"/>
              <a:t>It also allowed blacks to serve in the Union army and navy.</a:t>
            </a:r>
          </a:p>
          <a:p>
            <a:pPr eaLnBrk="1" hangingPunct="1">
              <a:lnSpc>
                <a:spcPct val="90000"/>
              </a:lnSpc>
            </a:pPr>
            <a:r>
              <a:rPr lang="en-US" altLang="en-US" sz="2400" dirty="0"/>
              <a:t>The South ignored the Emancipation Proclamation, but it did change the focus of the war to the issue of slavery.</a:t>
            </a:r>
          </a:p>
          <a:p>
            <a:pPr eaLnBrk="1" hangingPunct="1">
              <a:lnSpc>
                <a:spcPct val="90000"/>
              </a:lnSpc>
            </a:pPr>
            <a:endParaRPr lang="en-US" altLang="en-US" sz="2400" dirty="0"/>
          </a:p>
        </p:txBody>
      </p:sp>
      <p:pic>
        <p:nvPicPr>
          <p:cNvPr id="13318" name="Picture 6" descr="e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p:pic>
      <p:sp>
        <p:nvSpPr>
          <p:cNvPr id="58371" name="Rectangle 7"/>
          <p:cNvSpPr>
            <a:spLocks noGrp="1" noChangeArrowheads="1"/>
          </p:cNvSpPr>
          <p:nvPr>
            <p:ph type="title"/>
          </p:nvPr>
        </p:nvSpPr>
        <p:spPr>
          <a:xfrm>
            <a:off x="2895600" y="457200"/>
            <a:ext cx="7543800" cy="1143000"/>
          </a:xfrm>
        </p:spPr>
        <p:txBody>
          <a:bodyPr/>
          <a:lstStyle/>
          <a:p>
            <a:pPr eaLnBrk="1" hangingPunct="1"/>
            <a:r>
              <a:rPr lang="en-US" altLang="en-US" dirty="0" smtClean="0"/>
              <a:t>Emancipation Proclamation</a:t>
            </a:r>
          </a:p>
        </p:txBody>
      </p:sp>
    </p:spTree>
    <p:extLst>
      <p:ext uri="{BB962C8B-B14F-4D97-AF65-F5344CB8AC3E}">
        <p14:creationId xmlns:p14="http://schemas.microsoft.com/office/powerpoint/2010/main" val="7431635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8"/>
                                        </p:tgtEl>
                                        <p:attrNameLst>
                                          <p:attrName>style.visibility</p:attrName>
                                        </p:attrNameLst>
                                      </p:cBhvr>
                                      <p:to>
                                        <p:strVal val="visible"/>
                                      </p:to>
                                    </p:set>
                                    <p:anim calcmode="lin" valueType="num">
                                      <p:cBhvr additive="base">
                                        <p:cTn id="25" dur="500" fill="hold"/>
                                        <p:tgtEl>
                                          <p:spTgt spid="13318"/>
                                        </p:tgtEl>
                                        <p:attrNameLst>
                                          <p:attrName>ppt_x</p:attrName>
                                        </p:attrNameLst>
                                      </p:cBhvr>
                                      <p:tavLst>
                                        <p:tav tm="0">
                                          <p:val>
                                            <p:strVal val="#ppt_x"/>
                                          </p:val>
                                        </p:tav>
                                        <p:tav tm="100000">
                                          <p:val>
                                            <p:strVal val="#ppt_x"/>
                                          </p:val>
                                        </p:tav>
                                      </p:tavLst>
                                    </p:anim>
                                    <p:anim calcmode="lin" valueType="num">
                                      <p:cBhvr additive="base">
                                        <p:cTn id="26"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7170" name="Picture 2" descr="Image result for states r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9144000" cy="65314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51709" y="6239379"/>
            <a:ext cx="8991600" cy="646331"/>
          </a:xfrm>
          <a:prstGeom prst="rect">
            <a:avLst/>
          </a:prstGeom>
          <a:noFill/>
        </p:spPr>
        <p:txBody>
          <a:bodyPr wrap="square" rtlCol="0">
            <a:spAutoFit/>
          </a:bodyPr>
          <a:lstStyle/>
          <a:p>
            <a:r>
              <a:rPr lang="en-US"/>
              <a:t>The New York Times print showing Lincoln's plan to use the Emancipation Proclamation — here depicted as an axe — to break the back of the Confederacy.</a:t>
            </a:r>
            <a:endParaRPr lang="en-US" dirty="0"/>
          </a:p>
        </p:txBody>
      </p:sp>
    </p:spTree>
    <p:extLst>
      <p:ext uri="{BB962C8B-B14F-4D97-AF65-F5344CB8AC3E}">
        <p14:creationId xmlns:p14="http://schemas.microsoft.com/office/powerpoint/2010/main" val="3117334406"/>
      </p:ext>
    </p:extLst>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Thirteenth Amendment</a:t>
            </a:r>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3074" name="Picture 2" descr="Image result for Thirteenth Amend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676400"/>
            <a:ext cx="3581400" cy="51428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14800" y="228600"/>
            <a:ext cx="4114800" cy="369332"/>
          </a:xfrm>
          <a:prstGeom prst="rect">
            <a:avLst/>
          </a:prstGeom>
          <a:noFill/>
        </p:spPr>
        <p:txBody>
          <a:bodyPr wrap="square" rtlCol="0">
            <a:spAutoFit/>
          </a:bodyPr>
          <a:lstStyle/>
          <a:p>
            <a:r>
              <a:rPr lang="en-US" dirty="0"/>
              <a:t>Abolishes Slavery in the USA</a:t>
            </a:r>
          </a:p>
        </p:txBody>
      </p:sp>
      <p:pic>
        <p:nvPicPr>
          <p:cNvPr id="3076" name="Picture 4" descr="Image result for Thirteenth Amend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524000"/>
            <a:ext cx="4876800" cy="5305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996011"/>
      </p:ext>
    </p:extLst>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0084526" cy="7125491"/>
          </a:xfrm>
          <a:prstGeom prst="rect">
            <a:avLst/>
          </a:prstGeom>
        </p:spPr>
      </p:pic>
    </p:spTree>
    <p:extLst>
      <p:ext uri="{BB962C8B-B14F-4D97-AF65-F5344CB8AC3E}">
        <p14:creationId xmlns:p14="http://schemas.microsoft.com/office/powerpoint/2010/main" val="308170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4098" name="Picture 2" descr="Image result for Fourteenth Amend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134447"/>
      </p:ext>
    </p:extLst>
  </p:cSld>
  <p:clrMapOvr>
    <a:masterClrMapping/>
  </p:clrMapOvr>
  <p:transition spd="slow">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122" name="Picture 2" descr="Image result for Fifteenth Amend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9710" y="0"/>
            <a:ext cx="8379691" cy="6899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279847"/>
      </p:ext>
    </p:extLst>
  </p:cSld>
  <p:clrMapOvr>
    <a:masterClrMapping/>
  </p:clrMapOvr>
  <p:transition spd="slow">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1"/>
          </p:nvPr>
        </p:nvSpPr>
        <p:spPr>
          <a:xfrm>
            <a:off x="2895600" y="1676400"/>
            <a:ext cx="3733800" cy="4419600"/>
          </a:xfrm>
        </p:spPr>
        <p:txBody>
          <a:bodyPr>
            <a:normAutofit/>
          </a:bodyPr>
          <a:lstStyle/>
          <a:p>
            <a:pPr eaLnBrk="1" hangingPunct="1"/>
            <a:r>
              <a:rPr lang="en-US" altLang="en-US" sz="2400"/>
              <a:t>The Battle of Gettysburg was one of the bloodiest battles of the war.</a:t>
            </a:r>
          </a:p>
          <a:p>
            <a:pPr eaLnBrk="1" hangingPunct="1"/>
            <a:r>
              <a:rPr lang="en-US" altLang="en-US" sz="2400"/>
              <a:t>It took place from July1-3, 1863.</a:t>
            </a:r>
          </a:p>
          <a:p>
            <a:pPr eaLnBrk="1" hangingPunct="1"/>
            <a:r>
              <a:rPr lang="en-US" altLang="en-US" sz="2400"/>
              <a:t>97,000 Union soldiers fought 75,000 Confederate soldiers. </a:t>
            </a:r>
          </a:p>
          <a:p>
            <a:pPr eaLnBrk="1" hangingPunct="1"/>
            <a:r>
              <a:rPr lang="en-US" altLang="en-US" sz="2400"/>
              <a:t>More than 50,000 men were killed or wounded in the battle. </a:t>
            </a:r>
          </a:p>
        </p:txBody>
      </p:sp>
      <p:sp>
        <p:nvSpPr>
          <p:cNvPr id="62466" name="Rectangle 9"/>
          <p:cNvSpPr>
            <a:spLocks noGrp="1" noChangeArrowheads="1"/>
          </p:cNvSpPr>
          <p:nvPr>
            <p:ph type="title"/>
          </p:nvPr>
        </p:nvSpPr>
        <p:spPr/>
        <p:txBody>
          <a:bodyPr/>
          <a:lstStyle/>
          <a:p>
            <a:pPr eaLnBrk="1" hangingPunct="1"/>
            <a:r>
              <a:rPr lang="en-US" altLang="en-US" dirty="0" smtClean="0"/>
              <a:t>Battle of Gettysburg</a:t>
            </a:r>
          </a:p>
        </p:txBody>
      </p:sp>
      <p:pic>
        <p:nvPicPr>
          <p:cNvPr id="62467" name="Picture 11" descr="gettys-fiel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781800" y="2890839"/>
            <a:ext cx="3733800" cy="2295525"/>
          </a:xfrm>
        </p:spPr>
      </p:pic>
    </p:spTree>
    <p:extLst>
      <p:ext uri="{BB962C8B-B14F-4D97-AF65-F5344CB8AC3E}">
        <p14:creationId xmlns:p14="http://schemas.microsoft.com/office/powerpoint/2010/main" val="204647996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800" decel="100000"/>
                                        <p:tgtEl>
                                          <p:spTgt spid="16387">
                                            <p:txEl>
                                              <p:pRg st="0" end="0"/>
                                            </p:txEl>
                                          </p:spTgt>
                                        </p:tgtEl>
                                      </p:cBhvr>
                                    </p:animEffect>
                                    <p:anim calcmode="lin" valueType="num">
                                      <p:cBhvr>
                                        <p:cTn id="8" dur="800" decel="100000" fill="hold"/>
                                        <p:tgtEl>
                                          <p:spTgt spid="16387">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6387">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6387">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387">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38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6387">
                                            <p:txEl>
                                              <p:pRg st="1" end="1"/>
                                            </p:txEl>
                                          </p:spTgt>
                                        </p:tgtEl>
                                        <p:attrNameLst>
                                          <p:attrName>style.visibility</p:attrName>
                                        </p:attrNameLst>
                                      </p:cBhvr>
                                      <p:to>
                                        <p:strVal val="visible"/>
                                      </p:to>
                                    </p:set>
                                    <p:animEffect transition="in" filter="fade">
                                      <p:cBhvr>
                                        <p:cTn id="17" dur="800" decel="100000"/>
                                        <p:tgtEl>
                                          <p:spTgt spid="16387">
                                            <p:txEl>
                                              <p:pRg st="1" end="1"/>
                                            </p:txEl>
                                          </p:spTgt>
                                        </p:tgtEl>
                                      </p:cBhvr>
                                    </p:animEffect>
                                    <p:anim calcmode="lin" valueType="num">
                                      <p:cBhvr>
                                        <p:cTn id="18" dur="800" decel="100000" fill="hold"/>
                                        <p:tgtEl>
                                          <p:spTgt spid="16387">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6387">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6387">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6387">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6387">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6387">
                                            <p:txEl>
                                              <p:pRg st="2" end="2"/>
                                            </p:txEl>
                                          </p:spTgt>
                                        </p:tgtEl>
                                        <p:attrNameLst>
                                          <p:attrName>style.visibility</p:attrName>
                                        </p:attrNameLst>
                                      </p:cBhvr>
                                      <p:to>
                                        <p:strVal val="visible"/>
                                      </p:to>
                                    </p:set>
                                    <p:animEffect transition="in" filter="fade">
                                      <p:cBhvr>
                                        <p:cTn id="27" dur="800" decel="100000"/>
                                        <p:tgtEl>
                                          <p:spTgt spid="16387">
                                            <p:txEl>
                                              <p:pRg st="2" end="2"/>
                                            </p:txEl>
                                          </p:spTgt>
                                        </p:tgtEl>
                                      </p:cBhvr>
                                    </p:animEffect>
                                    <p:anim calcmode="lin" valueType="num">
                                      <p:cBhvr>
                                        <p:cTn id="28" dur="800" decel="100000" fill="hold"/>
                                        <p:tgtEl>
                                          <p:spTgt spid="16387">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16387">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16387">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6387">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6387">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6387">
                                            <p:txEl>
                                              <p:pRg st="3" end="3"/>
                                            </p:txEl>
                                          </p:spTgt>
                                        </p:tgtEl>
                                        <p:attrNameLst>
                                          <p:attrName>style.visibility</p:attrName>
                                        </p:attrNameLst>
                                      </p:cBhvr>
                                      <p:to>
                                        <p:strVal val="visible"/>
                                      </p:to>
                                    </p:set>
                                    <p:animEffect transition="in" filter="fade">
                                      <p:cBhvr>
                                        <p:cTn id="37" dur="800" decel="100000"/>
                                        <p:tgtEl>
                                          <p:spTgt spid="16387">
                                            <p:txEl>
                                              <p:pRg st="3" end="3"/>
                                            </p:txEl>
                                          </p:spTgt>
                                        </p:tgtEl>
                                      </p:cBhvr>
                                    </p:animEffect>
                                    <p:anim calcmode="lin" valueType="num">
                                      <p:cBhvr>
                                        <p:cTn id="38" dur="800" decel="100000" fill="hold"/>
                                        <p:tgtEl>
                                          <p:spTgt spid="16387">
                                            <p:txEl>
                                              <p:pRg st="3" end="3"/>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16387">
                                            <p:txEl>
                                              <p:pRg st="3" end="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16387">
                                            <p:txEl>
                                              <p:pRg st="3" end="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6387">
                                            <p:txEl>
                                              <p:pRg st="3" end="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6387">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dirty="0" smtClean="0"/>
              <a:t>Gettysburg Address</a:t>
            </a:r>
          </a:p>
        </p:txBody>
      </p:sp>
      <p:sp>
        <p:nvSpPr>
          <p:cNvPr id="18435" name="Rectangle 3"/>
          <p:cNvSpPr>
            <a:spLocks noGrp="1" noChangeArrowheads="1"/>
          </p:cNvSpPr>
          <p:nvPr>
            <p:ph type="body" idx="1"/>
          </p:nvPr>
        </p:nvSpPr>
        <p:spPr>
          <a:xfrm>
            <a:off x="2819400" y="1752600"/>
            <a:ext cx="7620000" cy="4648200"/>
          </a:xfrm>
        </p:spPr>
        <p:txBody>
          <a:bodyPr/>
          <a:lstStyle/>
          <a:p>
            <a:pPr eaLnBrk="1" hangingPunct="1"/>
            <a:r>
              <a:rPr lang="en-US" altLang="en-US" smtClean="0"/>
              <a:t>Several months after the Battle of Gettysburg, President Lincoln went to the battlefield to dedicate a cemetery in honor of all those who had died.</a:t>
            </a:r>
          </a:p>
          <a:p>
            <a:pPr eaLnBrk="1" hangingPunct="1"/>
            <a:r>
              <a:rPr lang="en-US" altLang="en-US" smtClean="0"/>
              <a:t>Lincoln spoke for two minutes, but his speech became very famous.</a:t>
            </a:r>
          </a:p>
          <a:p>
            <a:pPr eaLnBrk="1" hangingPunct="1"/>
            <a:r>
              <a:rPr lang="en-US" altLang="en-US" smtClean="0"/>
              <a:t>It is called “The Gettysburg Address”.</a:t>
            </a:r>
          </a:p>
        </p:txBody>
      </p:sp>
      <p:pic>
        <p:nvPicPr>
          <p:cNvPr id="6146" name="Picture 2" descr="Image result for Gettysburg Addr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0364" y="4495800"/>
            <a:ext cx="2248400" cy="2359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343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0" end="0"/>
                                            </p:txEl>
                                          </p:spTgt>
                                        </p:tgtEl>
                                        <p:attrNameLst>
                                          <p:attrName>style.visibility</p:attrName>
                                        </p:attrNameLst>
                                      </p:cBhvr>
                                      <p:to>
                                        <p:strVal val="visible"/>
                                      </p:to>
                                    </p:set>
                                    <p:anim calcmode="lin" valueType="num">
                                      <p:cBhvr additive="base">
                                        <p:cTn id="13"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5">
                                            <p:txEl>
                                              <p:pRg st="1" end="1"/>
                                            </p:txEl>
                                          </p:spTgt>
                                        </p:tgtEl>
                                        <p:attrNameLst>
                                          <p:attrName>style.visibility</p:attrName>
                                        </p:attrNameLst>
                                      </p:cBhvr>
                                      <p:to>
                                        <p:strVal val="visible"/>
                                      </p:to>
                                    </p:set>
                                    <p:anim calcmode="lin" valueType="num">
                                      <p:cBhvr additive="base">
                                        <p:cTn id="19"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5">
                                            <p:txEl>
                                              <p:pRg st="2" end="2"/>
                                            </p:txEl>
                                          </p:spTgt>
                                        </p:tgtEl>
                                        <p:attrNameLst>
                                          <p:attrName>style.visibility</p:attrName>
                                        </p:attrNameLst>
                                      </p:cBhvr>
                                      <p:to>
                                        <p:strVal val="visible"/>
                                      </p:to>
                                    </p:set>
                                    <p:anim calcmode="lin" valueType="num">
                                      <p:cBhvr additive="base">
                                        <p:cTn id="25"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Image result for Jim Crow la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399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283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descr="Image result for Kansas-Nebraska A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3856"/>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467600" y="1981200"/>
            <a:ext cx="2971800" cy="369332"/>
          </a:xfrm>
          <a:prstGeom prst="rect">
            <a:avLst/>
          </a:prstGeom>
          <a:noFill/>
        </p:spPr>
        <p:txBody>
          <a:bodyPr wrap="square" rtlCol="0">
            <a:spAutoFit/>
          </a:bodyPr>
          <a:lstStyle/>
          <a:p>
            <a:r>
              <a:rPr lang="en-US" dirty="0"/>
              <a:t>(No slavery north of line)</a:t>
            </a:r>
          </a:p>
        </p:txBody>
      </p:sp>
    </p:spTree>
    <p:extLst>
      <p:ext uri="{BB962C8B-B14F-4D97-AF65-F5344CB8AC3E}">
        <p14:creationId xmlns:p14="http://schemas.microsoft.com/office/powerpoint/2010/main" val="11475240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KKK</a:t>
            </a:r>
            <a:br>
              <a:rPr lang="en-US" dirty="0"/>
            </a:br>
            <a:r>
              <a:rPr lang="en-US" dirty="0"/>
              <a:t> Ku Klux Klan</a:t>
            </a:r>
          </a:p>
        </p:txBody>
      </p:sp>
      <p:sp>
        <p:nvSpPr>
          <p:cNvPr id="3" name="Content Placeholder 2"/>
          <p:cNvSpPr>
            <a:spLocks noGrp="1"/>
          </p:cNvSpPr>
          <p:nvPr>
            <p:ph idx="1"/>
          </p:nvPr>
        </p:nvSpPr>
        <p:spPr/>
        <p:txBody>
          <a:bodyPr/>
          <a:lstStyle/>
          <a:p>
            <a:endParaRPr lang="en-US"/>
          </a:p>
        </p:txBody>
      </p:sp>
      <p:pic>
        <p:nvPicPr>
          <p:cNvPr id="10242" name="Picture 2" descr="https://upload.wikimedia.org/wikipedia/commons/thumb/c/cb/Anti-kkk-cartoon.jpg/800px-Anti-kkk-carto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00201"/>
            <a:ext cx="4495800" cy="528818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s://upload.wikimedia.org/wikipedia/commons/2/20/Mississippi_ku_klu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560307"/>
            <a:ext cx="4038600" cy="52976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6400" y="76201"/>
            <a:ext cx="3276600" cy="646331"/>
          </a:xfrm>
          <a:prstGeom prst="rect">
            <a:avLst/>
          </a:prstGeom>
          <a:noFill/>
        </p:spPr>
        <p:txBody>
          <a:bodyPr wrap="square" rtlCol="0">
            <a:spAutoFit/>
          </a:bodyPr>
          <a:lstStyle/>
          <a:p>
            <a:r>
              <a:rPr lang="en-US" dirty="0"/>
              <a:t>Terrorists against Republicans and African Americans. </a:t>
            </a:r>
          </a:p>
        </p:txBody>
      </p:sp>
    </p:spTree>
    <p:extLst>
      <p:ext uri="{BB962C8B-B14F-4D97-AF65-F5344CB8AC3E}">
        <p14:creationId xmlns:p14="http://schemas.microsoft.com/office/powerpoint/2010/main" val="22121741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Ostend Manifesto</a:t>
            </a:r>
          </a:p>
        </p:txBody>
      </p:sp>
      <p:sp>
        <p:nvSpPr>
          <p:cNvPr id="3" name="Content Placeholder 2"/>
          <p:cNvSpPr>
            <a:spLocks noGrp="1"/>
          </p:cNvSpPr>
          <p:nvPr>
            <p:ph idx="1"/>
          </p:nvPr>
        </p:nvSpPr>
        <p:spPr/>
        <p:txBody>
          <a:bodyPr/>
          <a:lstStyle/>
          <a:p>
            <a:endParaRPr lang="en-US"/>
          </a:p>
        </p:txBody>
      </p:sp>
      <p:pic>
        <p:nvPicPr>
          <p:cNvPr id="11266" name="Picture 2" descr="https://upload.wikimedia.org/wikipedia/commons/thumb/d/d0/Ostend_doctrine.jpg/1280px-Ostend_doctri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935" y="1625600"/>
            <a:ext cx="6898130" cy="51197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0"/>
            <a:ext cx="9067800" cy="923330"/>
          </a:xfrm>
          <a:prstGeom prst="rect">
            <a:avLst/>
          </a:prstGeom>
          <a:noFill/>
        </p:spPr>
        <p:txBody>
          <a:bodyPr wrap="square" rtlCol="0">
            <a:spAutoFit/>
          </a:bodyPr>
          <a:lstStyle/>
          <a:p>
            <a:r>
              <a:rPr lang="en-US" dirty="0"/>
              <a:t> Rationale for the United States to purchase </a:t>
            </a:r>
            <a:r>
              <a:rPr lang="en-US" dirty="0">
                <a:hlinkClick r:id="rId3" tooltip="Cuba"/>
              </a:rPr>
              <a:t>Cuba</a:t>
            </a:r>
            <a:r>
              <a:rPr lang="en-US" dirty="0"/>
              <a:t> from Spain while implying that the U.S. should declare war if Spain refused. Cuba would be a slave territory or state if anything ever came to be of the Manifesto. </a:t>
            </a:r>
          </a:p>
        </p:txBody>
      </p:sp>
    </p:spTree>
    <p:extLst>
      <p:ext uri="{BB962C8B-B14F-4D97-AF65-F5344CB8AC3E}">
        <p14:creationId xmlns:p14="http://schemas.microsoft.com/office/powerpoint/2010/main" val="18179745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Radical Republicans</a:t>
            </a:r>
            <a:endParaRPr lang="en-US" dirty="0"/>
          </a:p>
        </p:txBody>
      </p:sp>
      <p:sp>
        <p:nvSpPr>
          <p:cNvPr id="3" name="Content Placeholder 2"/>
          <p:cNvSpPr>
            <a:spLocks noGrp="1"/>
          </p:cNvSpPr>
          <p:nvPr>
            <p:ph idx="1"/>
          </p:nvPr>
        </p:nvSpPr>
        <p:spPr/>
        <p:txBody>
          <a:bodyPr/>
          <a:lstStyle/>
          <a:p>
            <a:r>
              <a:rPr lang="en-US" dirty="0"/>
              <a:t>Radicals strongly opposed slavery during the war and after the war distrusted ex-</a:t>
            </a:r>
            <a:r>
              <a:rPr lang="en-US" dirty="0">
                <a:hlinkClick r:id="rId2" tooltip="Confederate States of America"/>
              </a:rPr>
              <a:t>Confederates</a:t>
            </a:r>
            <a:r>
              <a:rPr lang="en-US" dirty="0"/>
              <a:t>, demanding harsh policies for punishing the former rebels, and emphasizing equality, civil rights, and voting rights for the "</a:t>
            </a:r>
            <a:r>
              <a:rPr lang="en-US" dirty="0">
                <a:hlinkClick r:id="rId3" tooltip="Freedman"/>
              </a:rPr>
              <a:t>freedmen</a:t>
            </a:r>
            <a:r>
              <a:rPr lang="en-US" dirty="0"/>
              <a:t>"</a:t>
            </a:r>
          </a:p>
        </p:txBody>
      </p:sp>
      <p:pic>
        <p:nvPicPr>
          <p:cNvPr id="12290" name="Picture 2" descr="Image result for Radical Republica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3486150"/>
            <a:ext cx="4495800" cy="3371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9543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800100"/>
            <a:ext cx="8229600" cy="1600200"/>
          </a:xfrm>
        </p:spPr>
        <p:txBody>
          <a:bodyPr/>
          <a:lstStyle/>
          <a:p>
            <a:r>
              <a:rPr lang="en-US" dirty="0" smtClean="0"/>
              <a:t>Reservation System</a:t>
            </a:r>
            <a:endParaRPr lang="en-US" dirty="0"/>
          </a:p>
        </p:txBody>
      </p:sp>
      <p:sp>
        <p:nvSpPr>
          <p:cNvPr id="3" name="Content Placeholder 2"/>
          <p:cNvSpPr>
            <a:spLocks noGrp="1"/>
          </p:cNvSpPr>
          <p:nvPr>
            <p:ph idx="1"/>
          </p:nvPr>
        </p:nvSpPr>
        <p:spPr>
          <a:xfrm>
            <a:off x="1981200" y="685801"/>
            <a:ext cx="8229600" cy="4525963"/>
          </a:xfrm>
        </p:spPr>
        <p:txBody>
          <a:bodyPr/>
          <a:lstStyle/>
          <a:p>
            <a:r>
              <a:rPr lang="en-US" dirty="0"/>
              <a:t>Under the reservation system, American Indians kept their citizenship in their sovereign tribes, but life was harder than it had been. The reservations were devised to encourage the Indians to live within clearly defined zones, and the U.S. promised to provide food, </a:t>
            </a:r>
            <a:r>
              <a:rPr lang="en-US" dirty="0" smtClean="0"/>
              <a:t>goods, money, </a:t>
            </a:r>
            <a:r>
              <a:rPr lang="en-US" dirty="0"/>
              <a:t>and to protect them from attack by other tribes and white settlers.</a:t>
            </a:r>
          </a:p>
        </p:txBody>
      </p:sp>
      <p:pic>
        <p:nvPicPr>
          <p:cNvPr id="13314" name="Picture 2" descr="Image result for reservation system 18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3276601"/>
            <a:ext cx="3200400" cy="3523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5415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9805851" cy="7144724"/>
          </a:xfrm>
          <a:prstGeom prst="rect">
            <a:avLst/>
          </a:prstGeom>
        </p:spPr>
      </p:pic>
    </p:spTree>
    <p:extLst>
      <p:ext uri="{BB962C8B-B14F-4D97-AF65-F5344CB8AC3E}">
        <p14:creationId xmlns:p14="http://schemas.microsoft.com/office/powerpoint/2010/main" val="42483224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smtClean="0">
                <a:effectLst/>
              </a:rPr>
              <a:t>SHARECROPPING</a:t>
            </a:r>
            <a:endParaRPr lang="en-US" dirty="0"/>
          </a:p>
        </p:txBody>
      </p:sp>
      <p:sp>
        <p:nvSpPr>
          <p:cNvPr id="3" name="Content Placeholder 2"/>
          <p:cNvSpPr>
            <a:spLocks noGrp="1"/>
          </p:cNvSpPr>
          <p:nvPr>
            <p:ph idx="1"/>
          </p:nvPr>
        </p:nvSpPr>
        <p:spPr/>
        <p:txBody>
          <a:bodyPr/>
          <a:lstStyle/>
          <a:p>
            <a:r>
              <a:rPr lang="en-US" dirty="0"/>
              <a:t>Under this system, black families would rent small plots of land, or shares, to work themselves; in return, they would give a portion of their crop to the landowner at the end of the year.</a:t>
            </a:r>
          </a:p>
        </p:txBody>
      </p:sp>
      <p:pic>
        <p:nvPicPr>
          <p:cNvPr id="1026" name="Picture 2" descr="Image result for sharecropp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087286"/>
            <a:ext cx="5791200" cy="37707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1"/>
            <a:ext cx="8991600" cy="646331"/>
          </a:xfrm>
          <a:prstGeom prst="rect">
            <a:avLst/>
          </a:prstGeom>
          <a:noFill/>
        </p:spPr>
        <p:txBody>
          <a:bodyPr wrap="square" rtlCol="0">
            <a:spAutoFit/>
          </a:bodyPr>
          <a:lstStyle/>
          <a:p>
            <a:r>
              <a:rPr lang="en-US" dirty="0"/>
              <a:t>40 Acres and a Mule? President Johnson came after Lincoln and gave all land back to original land owners.</a:t>
            </a:r>
          </a:p>
        </p:txBody>
      </p:sp>
    </p:spTree>
    <p:extLst>
      <p:ext uri="{BB962C8B-B14F-4D97-AF65-F5344CB8AC3E}">
        <p14:creationId xmlns:p14="http://schemas.microsoft.com/office/powerpoint/2010/main" val="30614648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States’ Rights</a:t>
            </a:r>
            <a:endParaRPr lang="en-US" dirty="0"/>
          </a:p>
        </p:txBody>
      </p:sp>
      <p:sp>
        <p:nvSpPr>
          <p:cNvPr id="3" name="Content Placeholder 2"/>
          <p:cNvSpPr>
            <a:spLocks noGrp="1"/>
          </p:cNvSpPr>
          <p:nvPr>
            <p:ph idx="1"/>
          </p:nvPr>
        </p:nvSpPr>
        <p:spPr/>
        <p:txBody>
          <a:bodyPr/>
          <a:lstStyle/>
          <a:p>
            <a:r>
              <a:rPr lang="en-US" dirty="0"/>
              <a:t>T</a:t>
            </a:r>
            <a:r>
              <a:rPr lang="en-US" dirty="0" smtClean="0"/>
              <a:t>he </a:t>
            </a:r>
            <a:r>
              <a:rPr lang="en-US" dirty="0"/>
              <a:t>rights and powers held by individual US states rather than by the federal government</a:t>
            </a:r>
            <a:r>
              <a:rPr lang="en-US" dirty="0" smtClean="0"/>
              <a:t>.</a:t>
            </a:r>
          </a:p>
          <a:p>
            <a:r>
              <a:rPr lang="en-US" dirty="0" smtClean="0"/>
              <a:t>For the instance of the US Civil War, this became an issue with southern states disagreeing with the Union or Federal government of what they can do in their state, most notably the issue of slavery. </a:t>
            </a:r>
            <a:endParaRPr lang="en-US" dirty="0"/>
          </a:p>
        </p:txBody>
      </p:sp>
      <p:pic>
        <p:nvPicPr>
          <p:cNvPr id="2050" name="Picture 2" descr="Image result for states’ r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931228"/>
            <a:ext cx="4953000" cy="292677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states righ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3904285"/>
            <a:ext cx="5181600" cy="2956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154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Image result for states’ r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012" y="1"/>
            <a:ext cx="9210788" cy="68992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524000" y="152400"/>
            <a:ext cx="2667000" cy="369332"/>
          </a:xfrm>
          <a:prstGeom prst="rect">
            <a:avLst/>
          </a:prstGeom>
          <a:noFill/>
        </p:spPr>
        <p:txBody>
          <a:bodyPr wrap="square" rtlCol="0">
            <a:spAutoFit/>
          </a:bodyPr>
          <a:lstStyle/>
          <a:p>
            <a:r>
              <a:rPr lang="en-US" dirty="0"/>
              <a:t>More on State’s Rights</a:t>
            </a:r>
          </a:p>
        </p:txBody>
      </p:sp>
    </p:spTree>
    <p:extLst>
      <p:ext uri="{BB962C8B-B14F-4D97-AF65-F5344CB8AC3E}">
        <p14:creationId xmlns:p14="http://schemas.microsoft.com/office/powerpoint/2010/main" val="6518031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Vicksburg</a:t>
            </a:r>
          </a:p>
        </p:txBody>
      </p:sp>
      <p:sp>
        <p:nvSpPr>
          <p:cNvPr id="3" name="Content Placeholder 2"/>
          <p:cNvSpPr>
            <a:spLocks noGrp="1"/>
          </p:cNvSpPr>
          <p:nvPr>
            <p:ph idx="1"/>
          </p:nvPr>
        </p:nvSpPr>
        <p:spPr/>
        <p:txBody>
          <a:bodyPr/>
          <a:lstStyle/>
          <a:p>
            <a:r>
              <a:rPr lang="en-US" dirty="0"/>
              <a:t>L</a:t>
            </a:r>
            <a:r>
              <a:rPr lang="en-US" dirty="0" smtClean="0"/>
              <a:t>ast </a:t>
            </a:r>
            <a:r>
              <a:rPr lang="en-US" dirty="0"/>
              <a:t>major </a:t>
            </a:r>
            <a:r>
              <a:rPr lang="en-US" dirty="0">
                <a:hlinkClick r:id="rId2" tooltip="Confederate States of America"/>
              </a:rPr>
              <a:t>Confederate</a:t>
            </a:r>
            <a:r>
              <a:rPr lang="en-US" dirty="0"/>
              <a:t> stronghold on the Mississippi </a:t>
            </a:r>
            <a:r>
              <a:rPr lang="en-US" dirty="0" smtClean="0"/>
              <a:t>River. </a:t>
            </a:r>
            <a:r>
              <a:rPr lang="en-US" dirty="0"/>
              <a:t>C</a:t>
            </a:r>
            <a:r>
              <a:rPr lang="en-US" dirty="0" smtClean="0"/>
              <a:t>apturing </a:t>
            </a:r>
            <a:r>
              <a:rPr lang="en-US" dirty="0"/>
              <a:t>it completed the second part of the Northern strategy, the </a:t>
            </a:r>
            <a:r>
              <a:rPr lang="en-US" u="sng" dirty="0">
                <a:hlinkClick r:id="rId3" tooltip="Anaconda Plan"/>
              </a:rPr>
              <a:t>Anaconda Plan</a:t>
            </a:r>
            <a:r>
              <a:rPr lang="en-US" dirty="0"/>
              <a:t>.</a:t>
            </a:r>
          </a:p>
        </p:txBody>
      </p:sp>
      <p:pic>
        <p:nvPicPr>
          <p:cNvPr id="5122" name="Picture 2" descr="https://upload.wikimedia.org/wikipedia/commons/thumb/0/03/First_at_Vicksburg.jpg/1920px-First_at_Vicksbur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5913" y="2792791"/>
            <a:ext cx="6480174" cy="4029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7629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Westward Expansion</a:t>
            </a:r>
            <a:endParaRPr lang="en-US" dirty="0"/>
          </a:p>
        </p:txBody>
      </p:sp>
      <p:sp>
        <p:nvSpPr>
          <p:cNvPr id="3" name="Content Placeholder 2"/>
          <p:cNvSpPr>
            <a:spLocks noGrp="1"/>
          </p:cNvSpPr>
          <p:nvPr>
            <p:ph idx="1"/>
          </p:nvPr>
        </p:nvSpPr>
        <p:spPr/>
        <p:txBody>
          <a:bodyPr/>
          <a:lstStyle/>
          <a:p>
            <a:endParaRPr lang="en-US"/>
          </a:p>
        </p:txBody>
      </p:sp>
      <p:pic>
        <p:nvPicPr>
          <p:cNvPr id="6146" name="Picture 2" descr="Westward Expansion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456" y="1600200"/>
            <a:ext cx="8469745" cy="5252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24000" y="0"/>
            <a:ext cx="9144000" cy="923330"/>
          </a:xfrm>
          <a:prstGeom prst="rect">
            <a:avLst/>
          </a:prstGeom>
          <a:noFill/>
        </p:spPr>
        <p:txBody>
          <a:bodyPr wrap="square" rtlCol="0">
            <a:spAutoFit/>
          </a:bodyPr>
          <a:lstStyle/>
          <a:p>
            <a:r>
              <a:rPr lang="en-US" dirty="0"/>
              <a:t> Manifest Destiny was based on the belief of cultural and racial superiority over other nations and the obligation to bring enlightenment and civilization to other races like the Native American Indians.</a:t>
            </a:r>
          </a:p>
        </p:txBody>
      </p:sp>
    </p:spTree>
    <p:extLst>
      <p:ext uri="{BB962C8B-B14F-4D97-AF65-F5344CB8AC3E}">
        <p14:creationId xmlns:p14="http://schemas.microsoft.com/office/powerpoint/2010/main" val="18018902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Freeport Doctrine 1858 Debate</a:t>
            </a:r>
            <a:endParaRPr lang="en-US" dirty="0"/>
          </a:p>
        </p:txBody>
      </p:sp>
      <p:sp>
        <p:nvSpPr>
          <p:cNvPr id="3" name="Content Placeholder 2"/>
          <p:cNvSpPr>
            <a:spLocks noGrp="1"/>
          </p:cNvSpPr>
          <p:nvPr>
            <p:ph idx="1"/>
          </p:nvPr>
        </p:nvSpPr>
        <p:spPr/>
        <p:txBody>
          <a:bodyPr/>
          <a:lstStyle/>
          <a:p>
            <a:r>
              <a:rPr lang="en-US" dirty="0" smtClean="0"/>
              <a:t>The </a:t>
            </a:r>
            <a:r>
              <a:rPr lang="en-US" dirty="0"/>
              <a:t>idea expressed by Stephen Douglas that indicated that any territory could exclude slavery by simply refusing to pass laws to support it.</a:t>
            </a:r>
          </a:p>
          <a:p>
            <a:endParaRPr lang="en-US" dirty="0"/>
          </a:p>
        </p:txBody>
      </p:sp>
      <p:pic>
        <p:nvPicPr>
          <p:cNvPr id="4" name="Picture 3"/>
          <p:cNvPicPr>
            <a:picLocks noChangeAspect="1"/>
          </p:cNvPicPr>
          <p:nvPr/>
        </p:nvPicPr>
        <p:blipFill>
          <a:blip r:embed="rId2"/>
          <a:stretch>
            <a:fillRect/>
          </a:stretch>
        </p:blipFill>
        <p:spPr>
          <a:xfrm>
            <a:off x="2698295" y="2605881"/>
            <a:ext cx="5296173" cy="4239832"/>
          </a:xfrm>
          <a:prstGeom prst="rect">
            <a:avLst/>
          </a:prstGeom>
        </p:spPr>
      </p:pic>
    </p:spTree>
    <p:extLst>
      <p:ext uri="{BB962C8B-B14F-4D97-AF65-F5344CB8AC3E}">
        <p14:creationId xmlns:p14="http://schemas.microsoft.com/office/powerpoint/2010/main" val="10955823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971800" y="457200"/>
            <a:ext cx="7239000" cy="1371600"/>
          </a:xfrm>
        </p:spPr>
        <p:txBody>
          <a:bodyPr/>
          <a:lstStyle/>
          <a:p>
            <a:pPr eaLnBrk="1" hangingPunct="1"/>
            <a:r>
              <a:rPr lang="en-US" altLang="en-US" sz="4800" b="1" u="sng"/>
              <a:t>CIVIL RIGHTS ACT</a:t>
            </a:r>
          </a:p>
        </p:txBody>
      </p:sp>
      <p:sp>
        <p:nvSpPr>
          <p:cNvPr id="20483" name="Rectangle 5"/>
          <p:cNvSpPr>
            <a:spLocks noGrp="1" noChangeArrowheads="1"/>
          </p:cNvSpPr>
          <p:nvPr>
            <p:ph type="body" sz="half" idx="2"/>
          </p:nvPr>
        </p:nvSpPr>
        <p:spPr>
          <a:xfrm>
            <a:off x="6172200" y="1752600"/>
            <a:ext cx="4038600" cy="4572000"/>
          </a:xfrm>
        </p:spPr>
        <p:txBody>
          <a:bodyPr/>
          <a:lstStyle/>
          <a:p>
            <a:pPr eaLnBrk="1" hangingPunct="1">
              <a:lnSpc>
                <a:spcPct val="90000"/>
              </a:lnSpc>
            </a:pPr>
            <a:r>
              <a:rPr lang="en-US" altLang="en-US"/>
              <a:t>One of the important acts passed by Congress was the Civil Rights Act -1866</a:t>
            </a:r>
          </a:p>
          <a:p>
            <a:pPr eaLnBrk="1" hangingPunct="1">
              <a:lnSpc>
                <a:spcPct val="90000"/>
              </a:lnSpc>
            </a:pPr>
            <a:r>
              <a:rPr lang="en-US" altLang="en-US"/>
              <a:t>This law </a:t>
            </a:r>
            <a:r>
              <a:rPr lang="en-US" altLang="en-US" u="sng"/>
              <a:t>gave African Americans citizenship and forbade states from passing laws discriminating against former slaves (Black Codes)</a:t>
            </a:r>
          </a:p>
        </p:txBody>
      </p:sp>
      <p:pic>
        <p:nvPicPr>
          <p:cNvPr id="20484" name="Picture 6" descr="civil_rights_act_186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828800" y="1600200"/>
            <a:ext cx="4267200" cy="4419600"/>
          </a:xfrm>
          <a:noFill/>
        </p:spPr>
      </p:pic>
      <p:sp>
        <p:nvSpPr>
          <p:cNvPr id="20485" name="Text Box 7"/>
          <p:cNvSpPr txBox="1">
            <a:spLocks noChangeArrowheads="1"/>
          </p:cNvSpPr>
          <p:nvPr/>
        </p:nvSpPr>
        <p:spPr bwMode="auto">
          <a:xfrm>
            <a:off x="1905000" y="6096000"/>
            <a:ext cx="4343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algn="ctr">
              <a:spcBef>
                <a:spcPct val="50000"/>
              </a:spcBef>
              <a:buClrTx/>
              <a:buSzTx/>
              <a:buFontTx/>
              <a:buNone/>
            </a:pPr>
            <a:r>
              <a:rPr lang="en-US" altLang="en-US" sz="1800" b="1">
                <a:solidFill>
                  <a:schemeClr val="bg2"/>
                </a:solidFill>
              </a:rPr>
              <a:t>FROM HARPER’S MAGAZINE 1866 – BLACKS CELEBRATE</a:t>
            </a:r>
          </a:p>
        </p:txBody>
      </p:sp>
    </p:spTree>
    <p:extLst>
      <p:ext uri="{BB962C8B-B14F-4D97-AF65-F5344CB8AC3E}">
        <p14:creationId xmlns:p14="http://schemas.microsoft.com/office/powerpoint/2010/main" val="3453011260"/>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5921829" cy="6854401"/>
          </a:xfrm>
          <a:prstGeom prst="rect">
            <a:avLst/>
          </a:prstGeom>
        </p:spPr>
      </p:pic>
      <p:sp>
        <p:nvSpPr>
          <p:cNvPr id="5" name="TextBox 4"/>
          <p:cNvSpPr txBox="1"/>
          <p:nvPr/>
        </p:nvSpPr>
        <p:spPr>
          <a:xfrm>
            <a:off x="6897189" y="121920"/>
            <a:ext cx="3857897" cy="646331"/>
          </a:xfrm>
          <a:prstGeom prst="rect">
            <a:avLst/>
          </a:prstGeom>
          <a:noFill/>
        </p:spPr>
        <p:txBody>
          <a:bodyPr wrap="square" rtlCol="0">
            <a:spAutoFit/>
          </a:bodyPr>
          <a:lstStyle/>
          <a:p>
            <a:r>
              <a:rPr lang="en-US" dirty="0" smtClean="0"/>
              <a:t>Business of slavery was tearing the country apart.</a:t>
            </a:r>
            <a:endParaRPr lang="en-US" dirty="0"/>
          </a:p>
        </p:txBody>
      </p:sp>
    </p:spTree>
    <p:extLst>
      <p:ext uri="{BB962C8B-B14F-4D97-AF65-F5344CB8AC3E}">
        <p14:creationId xmlns:p14="http://schemas.microsoft.com/office/powerpoint/2010/main" val="17768809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6644640" cy="6167545"/>
          </a:xfrm>
          <a:prstGeom prst="rect">
            <a:avLst/>
          </a:prstGeom>
        </p:spPr>
      </p:pic>
      <p:pic>
        <p:nvPicPr>
          <p:cNvPr id="5" name="Picture 4"/>
          <p:cNvPicPr>
            <a:picLocks noChangeAspect="1"/>
          </p:cNvPicPr>
          <p:nvPr/>
        </p:nvPicPr>
        <p:blipFill>
          <a:blip r:embed="rId3"/>
          <a:stretch>
            <a:fillRect/>
          </a:stretch>
        </p:blipFill>
        <p:spPr>
          <a:xfrm>
            <a:off x="0" y="6195318"/>
            <a:ext cx="9265920" cy="662682"/>
          </a:xfrm>
          <a:prstGeom prst="rect">
            <a:avLst/>
          </a:prstGeom>
        </p:spPr>
      </p:pic>
    </p:spTree>
    <p:extLst>
      <p:ext uri="{BB962C8B-B14F-4D97-AF65-F5344CB8AC3E}">
        <p14:creationId xmlns:p14="http://schemas.microsoft.com/office/powerpoint/2010/main" val="36314224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7439025" cy="7153275"/>
          </a:xfrm>
          <a:prstGeom prst="rect">
            <a:avLst/>
          </a:prstGeom>
        </p:spPr>
      </p:pic>
      <p:pic>
        <p:nvPicPr>
          <p:cNvPr id="5" name="Picture 4"/>
          <p:cNvPicPr>
            <a:picLocks noChangeAspect="1"/>
          </p:cNvPicPr>
          <p:nvPr/>
        </p:nvPicPr>
        <p:blipFill>
          <a:blip r:embed="rId3"/>
          <a:stretch>
            <a:fillRect/>
          </a:stretch>
        </p:blipFill>
        <p:spPr>
          <a:xfrm>
            <a:off x="6060077" y="0"/>
            <a:ext cx="6131923" cy="867141"/>
          </a:xfrm>
          <a:prstGeom prst="rect">
            <a:avLst/>
          </a:prstGeom>
        </p:spPr>
      </p:pic>
    </p:spTree>
    <p:extLst>
      <p:ext uri="{BB962C8B-B14F-4D97-AF65-F5344CB8AC3E}">
        <p14:creationId xmlns:p14="http://schemas.microsoft.com/office/powerpoint/2010/main" val="1866996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239794" cy="6887846"/>
          </a:xfrm>
          <a:prstGeom prst="rect">
            <a:avLst/>
          </a:prstGeom>
        </p:spPr>
      </p:pic>
    </p:spTree>
    <p:extLst>
      <p:ext uri="{BB962C8B-B14F-4D97-AF65-F5344CB8AC3E}">
        <p14:creationId xmlns:p14="http://schemas.microsoft.com/office/powerpoint/2010/main" val="31721106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72119" y="0"/>
            <a:ext cx="9104789" cy="6858000"/>
          </a:xfrm>
          <a:prstGeom prst="rect">
            <a:avLst/>
          </a:prstGeom>
        </p:spPr>
      </p:pic>
      <p:pic>
        <p:nvPicPr>
          <p:cNvPr id="5" name="Picture 4"/>
          <p:cNvPicPr>
            <a:picLocks noChangeAspect="1"/>
          </p:cNvPicPr>
          <p:nvPr/>
        </p:nvPicPr>
        <p:blipFill>
          <a:blip r:embed="rId3"/>
          <a:stretch>
            <a:fillRect/>
          </a:stretch>
        </p:blipFill>
        <p:spPr>
          <a:xfrm>
            <a:off x="727425" y="580231"/>
            <a:ext cx="7505700" cy="447675"/>
          </a:xfrm>
          <a:prstGeom prst="rect">
            <a:avLst/>
          </a:prstGeom>
        </p:spPr>
      </p:pic>
      <p:pic>
        <p:nvPicPr>
          <p:cNvPr id="6" name="Picture 5"/>
          <p:cNvPicPr>
            <a:picLocks noChangeAspect="1"/>
          </p:cNvPicPr>
          <p:nvPr/>
        </p:nvPicPr>
        <p:blipFill>
          <a:blip r:embed="rId4"/>
          <a:stretch>
            <a:fillRect/>
          </a:stretch>
        </p:blipFill>
        <p:spPr>
          <a:xfrm>
            <a:off x="8127789" y="1027906"/>
            <a:ext cx="4403845" cy="1061641"/>
          </a:xfrm>
          <a:prstGeom prst="rect">
            <a:avLst/>
          </a:prstGeom>
        </p:spPr>
      </p:pic>
    </p:spTree>
    <p:extLst>
      <p:ext uri="{BB962C8B-B14F-4D97-AF65-F5344CB8AC3E}">
        <p14:creationId xmlns:p14="http://schemas.microsoft.com/office/powerpoint/2010/main" val="29583075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8569234" cy="6850511"/>
          </a:xfrm>
          <a:prstGeom prst="rect">
            <a:avLst/>
          </a:prstGeom>
        </p:spPr>
      </p:pic>
      <p:pic>
        <p:nvPicPr>
          <p:cNvPr id="6" name="Picture 5"/>
          <p:cNvPicPr>
            <a:picLocks noChangeAspect="1"/>
          </p:cNvPicPr>
          <p:nvPr/>
        </p:nvPicPr>
        <p:blipFill>
          <a:blip r:embed="rId3"/>
          <a:stretch>
            <a:fillRect/>
          </a:stretch>
        </p:blipFill>
        <p:spPr>
          <a:xfrm>
            <a:off x="8437116" y="0"/>
            <a:ext cx="3754884" cy="4587512"/>
          </a:xfrm>
          <a:prstGeom prst="rect">
            <a:avLst/>
          </a:prstGeom>
        </p:spPr>
      </p:pic>
      <p:sp>
        <p:nvSpPr>
          <p:cNvPr id="7" name="TextBox 6"/>
          <p:cNvSpPr txBox="1"/>
          <p:nvPr/>
        </p:nvSpPr>
        <p:spPr>
          <a:xfrm>
            <a:off x="9407434" y="4893528"/>
            <a:ext cx="2235926" cy="369332"/>
          </a:xfrm>
          <a:prstGeom prst="rect">
            <a:avLst/>
          </a:prstGeom>
          <a:noFill/>
        </p:spPr>
        <p:txBody>
          <a:bodyPr wrap="square" rtlCol="0">
            <a:spAutoFit/>
          </a:bodyPr>
          <a:lstStyle/>
          <a:p>
            <a:r>
              <a:rPr lang="en-US" dirty="0" smtClean="0"/>
              <a:t>Lincoln cartoons</a:t>
            </a:r>
            <a:endParaRPr lang="en-US" dirty="0"/>
          </a:p>
        </p:txBody>
      </p:sp>
    </p:spTree>
    <p:extLst>
      <p:ext uri="{BB962C8B-B14F-4D97-AF65-F5344CB8AC3E}">
        <p14:creationId xmlns:p14="http://schemas.microsoft.com/office/powerpoint/2010/main" val="20427443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874341" y="22951"/>
            <a:ext cx="6992469" cy="6807762"/>
          </a:xfrm>
          <a:prstGeom prst="rect">
            <a:avLst/>
          </a:prstGeom>
        </p:spPr>
      </p:pic>
    </p:spTree>
    <p:extLst>
      <p:ext uri="{BB962C8B-B14F-4D97-AF65-F5344CB8AC3E}">
        <p14:creationId xmlns:p14="http://schemas.microsoft.com/office/powerpoint/2010/main" val="14660362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25784" y="-1017"/>
            <a:ext cx="6739434" cy="6859018"/>
          </a:xfrm>
          <a:prstGeom prst="rect">
            <a:avLst/>
          </a:prstGeom>
        </p:spPr>
      </p:pic>
    </p:spTree>
    <p:extLst>
      <p:ext uri="{BB962C8B-B14F-4D97-AF65-F5344CB8AC3E}">
        <p14:creationId xmlns:p14="http://schemas.microsoft.com/office/powerpoint/2010/main" val="39773561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8428703" cy="6858000"/>
          </a:xfrm>
          <a:prstGeom prst="rect">
            <a:avLst/>
          </a:prstGeom>
        </p:spPr>
      </p:pic>
      <p:sp>
        <p:nvSpPr>
          <p:cNvPr id="5" name="TextBox 4"/>
          <p:cNvSpPr txBox="1"/>
          <p:nvPr/>
        </p:nvSpPr>
        <p:spPr>
          <a:xfrm>
            <a:off x="8560526" y="130629"/>
            <a:ext cx="3457303" cy="923330"/>
          </a:xfrm>
          <a:prstGeom prst="rect">
            <a:avLst/>
          </a:prstGeom>
          <a:noFill/>
        </p:spPr>
        <p:txBody>
          <a:bodyPr wrap="square" rtlCol="0">
            <a:spAutoFit/>
          </a:bodyPr>
          <a:lstStyle/>
          <a:p>
            <a:r>
              <a:rPr lang="en-US" dirty="0" smtClean="0"/>
              <a:t>England and France in the background watching USA and CSA duke it out for Civil War.</a:t>
            </a:r>
            <a:endParaRPr lang="en-US" dirty="0"/>
          </a:p>
        </p:txBody>
      </p:sp>
    </p:spTree>
    <p:extLst>
      <p:ext uri="{BB962C8B-B14F-4D97-AF65-F5344CB8AC3E}">
        <p14:creationId xmlns:p14="http://schemas.microsoft.com/office/powerpoint/2010/main" val="39666012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0"/>
            <a:ext cx="7277100" cy="5164183"/>
          </a:xfrm>
          <a:prstGeom prst="rect">
            <a:avLst/>
          </a:prstGeom>
        </p:spPr>
      </p:pic>
      <p:pic>
        <p:nvPicPr>
          <p:cNvPr id="5" name="Picture 4"/>
          <p:cNvPicPr>
            <a:picLocks noChangeAspect="1"/>
          </p:cNvPicPr>
          <p:nvPr/>
        </p:nvPicPr>
        <p:blipFill>
          <a:blip r:embed="rId3"/>
          <a:stretch>
            <a:fillRect/>
          </a:stretch>
        </p:blipFill>
        <p:spPr>
          <a:xfrm>
            <a:off x="4591050" y="5019675"/>
            <a:ext cx="7600950" cy="1838325"/>
          </a:xfrm>
          <a:prstGeom prst="rect">
            <a:avLst/>
          </a:prstGeom>
        </p:spPr>
      </p:pic>
    </p:spTree>
    <p:extLst>
      <p:ext uri="{BB962C8B-B14F-4D97-AF65-F5344CB8AC3E}">
        <p14:creationId xmlns:p14="http://schemas.microsoft.com/office/powerpoint/2010/main" val="30766195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8673737" cy="6876184"/>
          </a:xfrm>
          <a:prstGeom prst="rect">
            <a:avLst/>
          </a:prstGeom>
        </p:spPr>
      </p:pic>
    </p:spTree>
    <p:extLst>
      <p:ext uri="{BB962C8B-B14F-4D97-AF65-F5344CB8AC3E}">
        <p14:creationId xmlns:p14="http://schemas.microsoft.com/office/powerpoint/2010/main" val="12429012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030583" y="39469"/>
            <a:ext cx="6107461" cy="6753218"/>
          </a:xfrm>
          <a:prstGeom prst="rect">
            <a:avLst/>
          </a:prstGeom>
        </p:spPr>
      </p:pic>
    </p:spTree>
    <p:extLst>
      <p:ext uri="{BB962C8B-B14F-4D97-AF65-F5344CB8AC3E}">
        <p14:creationId xmlns:p14="http://schemas.microsoft.com/office/powerpoint/2010/main" val="19290243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Image result for reconstruction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307"/>
            <a:ext cx="9285895" cy="68953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405257" y="113211"/>
            <a:ext cx="2717074" cy="3693319"/>
          </a:xfrm>
          <a:prstGeom prst="rect">
            <a:avLst/>
          </a:prstGeom>
          <a:noFill/>
        </p:spPr>
        <p:txBody>
          <a:bodyPr wrap="square" rtlCol="0">
            <a:spAutoFit/>
          </a:bodyPr>
          <a:lstStyle/>
          <a:p>
            <a:r>
              <a:rPr lang="en-US" b="1" dirty="0"/>
              <a:t>Copperheads</a:t>
            </a:r>
            <a:r>
              <a:rPr lang="en-US" dirty="0"/>
              <a:t> comprised a vocal faction of </a:t>
            </a:r>
            <a:r>
              <a:rPr lang="en-US" dirty="0">
                <a:hlinkClick r:id="rId3" tooltip="History of the United States Democratic Party"/>
              </a:rPr>
              <a:t>Democrats</a:t>
            </a:r>
            <a:r>
              <a:rPr lang="en-US" dirty="0"/>
              <a:t> in the </a:t>
            </a:r>
            <a:r>
              <a:rPr lang="en-US" dirty="0">
                <a:hlinkClick r:id="rId4" tooltip="Northern United States"/>
              </a:rPr>
              <a:t>Northern United States</a:t>
            </a:r>
            <a:r>
              <a:rPr lang="en-US" dirty="0"/>
              <a:t> of the </a:t>
            </a:r>
            <a:r>
              <a:rPr lang="en-US" dirty="0">
                <a:hlinkClick r:id="rId5" tooltip="Union (American Civil War)"/>
              </a:rPr>
              <a:t>Union</a:t>
            </a:r>
            <a:r>
              <a:rPr lang="en-US" dirty="0"/>
              <a:t> who opposed the </a:t>
            </a:r>
            <a:r>
              <a:rPr lang="en-US" dirty="0">
                <a:hlinkClick r:id="rId6" tooltip="American Civil War"/>
              </a:rPr>
              <a:t>American Civil War</a:t>
            </a:r>
            <a:r>
              <a:rPr lang="en-US" dirty="0"/>
              <a:t>, wanting an immediate peace settlement with the </a:t>
            </a:r>
            <a:r>
              <a:rPr lang="en-US" dirty="0">
                <a:hlinkClick r:id="rId7" tooltip="Confederate States of America"/>
              </a:rPr>
              <a:t>Confederates</a:t>
            </a:r>
            <a:r>
              <a:rPr lang="en-US" dirty="0"/>
              <a:t>. </a:t>
            </a:r>
            <a:endParaRPr lang="en-US" dirty="0" smtClean="0"/>
          </a:p>
          <a:p>
            <a:endParaRPr lang="en-US" dirty="0"/>
          </a:p>
          <a:p>
            <a:r>
              <a:rPr lang="en-US" dirty="0" smtClean="0"/>
              <a:t>The Union fighting them off.</a:t>
            </a:r>
            <a:endParaRPr lang="en-US" dirty="0"/>
          </a:p>
        </p:txBody>
      </p:sp>
    </p:spTree>
    <p:extLst>
      <p:ext uri="{BB962C8B-B14F-4D97-AF65-F5344CB8AC3E}">
        <p14:creationId xmlns:p14="http://schemas.microsoft.com/office/powerpoint/2010/main" val="2490127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0864" y="0"/>
            <a:ext cx="6658761" cy="6858000"/>
          </a:xfrm>
          <a:prstGeom prst="rect">
            <a:avLst/>
          </a:prstGeom>
        </p:spPr>
      </p:pic>
      <p:sp>
        <p:nvSpPr>
          <p:cNvPr id="5" name="TextBox 4"/>
          <p:cNvSpPr txBox="1"/>
          <p:nvPr/>
        </p:nvSpPr>
        <p:spPr>
          <a:xfrm>
            <a:off x="7384869" y="121920"/>
            <a:ext cx="3701142" cy="923330"/>
          </a:xfrm>
          <a:prstGeom prst="rect">
            <a:avLst/>
          </a:prstGeom>
          <a:noFill/>
        </p:spPr>
        <p:txBody>
          <a:bodyPr wrap="square" rtlCol="0">
            <a:spAutoFit/>
          </a:bodyPr>
          <a:lstStyle/>
          <a:p>
            <a:r>
              <a:rPr lang="en-US" dirty="0" smtClean="0"/>
              <a:t>General Sherman capturing and presenting Savanah as a gift to the Union and Lincoln.</a:t>
            </a:r>
            <a:endParaRPr lang="en-US" dirty="0"/>
          </a:p>
        </p:txBody>
      </p:sp>
    </p:spTree>
    <p:extLst>
      <p:ext uri="{BB962C8B-B14F-4D97-AF65-F5344CB8AC3E}">
        <p14:creationId xmlns:p14="http://schemas.microsoft.com/office/powerpoint/2010/main" val="2888549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9840686" cy="6961675"/>
          </a:xfrm>
          <a:prstGeom prst="rect">
            <a:avLst/>
          </a:prstGeom>
        </p:spPr>
      </p:pic>
    </p:spTree>
    <p:extLst>
      <p:ext uri="{BB962C8B-B14F-4D97-AF65-F5344CB8AC3E}">
        <p14:creationId xmlns:p14="http://schemas.microsoft.com/office/powerpoint/2010/main" val="29350145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81237" y="0"/>
            <a:ext cx="6035449" cy="6886892"/>
          </a:xfrm>
          <a:prstGeom prst="rect">
            <a:avLst/>
          </a:prstGeom>
        </p:spPr>
      </p:pic>
      <p:sp>
        <p:nvSpPr>
          <p:cNvPr id="5" name="TextBox 4"/>
          <p:cNvSpPr txBox="1"/>
          <p:nvPr/>
        </p:nvSpPr>
        <p:spPr>
          <a:xfrm>
            <a:off x="9300754" y="113211"/>
            <a:ext cx="2420983" cy="923330"/>
          </a:xfrm>
          <a:prstGeom prst="rect">
            <a:avLst/>
          </a:prstGeom>
          <a:noFill/>
        </p:spPr>
        <p:txBody>
          <a:bodyPr wrap="square" rtlCol="0">
            <a:spAutoFit/>
          </a:bodyPr>
          <a:lstStyle/>
          <a:p>
            <a:r>
              <a:rPr lang="en-US" dirty="0" smtClean="0"/>
              <a:t>Carpet baggers and northern occupation of the south.</a:t>
            </a:r>
            <a:endParaRPr lang="en-US" dirty="0"/>
          </a:p>
        </p:txBody>
      </p:sp>
    </p:spTree>
    <p:extLst>
      <p:ext uri="{BB962C8B-B14F-4D97-AF65-F5344CB8AC3E}">
        <p14:creationId xmlns:p14="http://schemas.microsoft.com/office/powerpoint/2010/main" val="18423775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8757478" cy="6858000"/>
          </a:xfrm>
          <a:prstGeom prst="rect">
            <a:avLst/>
          </a:prstGeom>
        </p:spPr>
      </p:pic>
      <p:sp>
        <p:nvSpPr>
          <p:cNvPr id="5" name="TextBox 4"/>
          <p:cNvSpPr txBox="1"/>
          <p:nvPr/>
        </p:nvSpPr>
        <p:spPr>
          <a:xfrm>
            <a:off x="9405257" y="139337"/>
            <a:ext cx="2360023" cy="1754326"/>
          </a:xfrm>
          <a:prstGeom prst="rect">
            <a:avLst/>
          </a:prstGeom>
          <a:noFill/>
        </p:spPr>
        <p:txBody>
          <a:bodyPr wrap="square" rtlCol="0">
            <a:spAutoFit/>
          </a:bodyPr>
          <a:lstStyle/>
          <a:p>
            <a:r>
              <a:rPr lang="en-US" dirty="0" smtClean="0"/>
              <a:t>Depiction of Emancipation brought to you by President Lincoln</a:t>
            </a:r>
          </a:p>
          <a:p>
            <a:endParaRPr lang="en-US" dirty="0"/>
          </a:p>
          <a:p>
            <a:r>
              <a:rPr lang="en-US" dirty="0" smtClean="0"/>
              <a:t>Drawn by Thomas Nast</a:t>
            </a:r>
            <a:endParaRPr lang="en-US" dirty="0"/>
          </a:p>
        </p:txBody>
      </p:sp>
    </p:spTree>
    <p:extLst>
      <p:ext uri="{BB962C8B-B14F-4D97-AF65-F5344CB8AC3E}">
        <p14:creationId xmlns:p14="http://schemas.microsoft.com/office/powerpoint/2010/main" val="12843877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5016975" cy="6858000"/>
          </a:xfrm>
          <a:prstGeom prst="rect">
            <a:avLst/>
          </a:prstGeom>
        </p:spPr>
      </p:pic>
      <p:sp>
        <p:nvSpPr>
          <p:cNvPr id="5" name="TextBox 4"/>
          <p:cNvSpPr txBox="1"/>
          <p:nvPr/>
        </p:nvSpPr>
        <p:spPr>
          <a:xfrm>
            <a:off x="5982789" y="78377"/>
            <a:ext cx="5660571" cy="1477328"/>
          </a:xfrm>
          <a:prstGeom prst="rect">
            <a:avLst/>
          </a:prstGeom>
          <a:noFill/>
        </p:spPr>
        <p:txBody>
          <a:bodyPr wrap="square" rtlCol="0">
            <a:spAutoFit/>
          </a:bodyPr>
          <a:lstStyle/>
          <a:p>
            <a:r>
              <a:rPr lang="en-US" dirty="0" smtClean="0"/>
              <a:t>Cartoon showing members of the South Carolina Legislature in argument in the House, with Columbia rebuking them.</a:t>
            </a:r>
          </a:p>
          <a:p>
            <a:endParaRPr lang="en-US" dirty="0"/>
          </a:p>
          <a:p>
            <a:r>
              <a:rPr lang="en-US" dirty="0" smtClean="0"/>
              <a:t>Cartoon is called Colored Rule</a:t>
            </a:r>
            <a:endParaRPr lang="en-US" dirty="0"/>
          </a:p>
        </p:txBody>
      </p:sp>
    </p:spTree>
    <p:extLst>
      <p:ext uri="{BB962C8B-B14F-4D97-AF65-F5344CB8AC3E}">
        <p14:creationId xmlns:p14="http://schemas.microsoft.com/office/powerpoint/2010/main" val="35281851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8534400" cy="6600825"/>
          </a:xfrm>
          <a:prstGeom prst="rect">
            <a:avLst/>
          </a:prstGeom>
        </p:spPr>
      </p:pic>
      <p:sp>
        <p:nvSpPr>
          <p:cNvPr id="5" name="TextBox 4"/>
          <p:cNvSpPr txBox="1"/>
          <p:nvPr/>
        </p:nvSpPr>
        <p:spPr>
          <a:xfrm>
            <a:off x="8961120" y="1297577"/>
            <a:ext cx="2392680" cy="923330"/>
          </a:xfrm>
          <a:prstGeom prst="rect">
            <a:avLst/>
          </a:prstGeom>
          <a:noFill/>
        </p:spPr>
        <p:txBody>
          <a:bodyPr wrap="square" rtlCol="0">
            <a:spAutoFit/>
          </a:bodyPr>
          <a:lstStyle/>
          <a:p>
            <a:r>
              <a:rPr lang="en-US" dirty="0" smtClean="0"/>
              <a:t>Grant turning a blind eye on carpet baggers running the south. </a:t>
            </a:r>
            <a:endParaRPr lang="en-US" dirty="0"/>
          </a:p>
        </p:txBody>
      </p:sp>
    </p:spTree>
    <p:extLst>
      <p:ext uri="{BB962C8B-B14F-4D97-AF65-F5344CB8AC3E}">
        <p14:creationId xmlns:p14="http://schemas.microsoft.com/office/powerpoint/2010/main" val="3670970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5250028" cy="6858000"/>
          </a:xfrm>
          <a:prstGeom prst="rect">
            <a:avLst/>
          </a:prstGeom>
        </p:spPr>
      </p:pic>
      <p:pic>
        <p:nvPicPr>
          <p:cNvPr id="5" name="Picture 4"/>
          <p:cNvPicPr>
            <a:picLocks noChangeAspect="1"/>
          </p:cNvPicPr>
          <p:nvPr/>
        </p:nvPicPr>
        <p:blipFill>
          <a:blip r:embed="rId3"/>
          <a:stretch>
            <a:fillRect/>
          </a:stretch>
        </p:blipFill>
        <p:spPr>
          <a:xfrm>
            <a:off x="5473210" y="1825625"/>
            <a:ext cx="6204985" cy="1398633"/>
          </a:xfrm>
          <a:prstGeom prst="rect">
            <a:avLst/>
          </a:prstGeom>
        </p:spPr>
      </p:pic>
    </p:spTree>
    <p:extLst>
      <p:ext uri="{BB962C8B-B14F-4D97-AF65-F5344CB8AC3E}">
        <p14:creationId xmlns:p14="http://schemas.microsoft.com/office/powerpoint/2010/main" val="37751173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8903"/>
            <a:ext cx="8467453" cy="6839097"/>
          </a:xfrm>
          <a:prstGeom prst="rect">
            <a:avLst/>
          </a:prstGeom>
        </p:spPr>
      </p:pic>
      <p:sp>
        <p:nvSpPr>
          <p:cNvPr id="5" name="TextBox 4"/>
          <p:cNvSpPr txBox="1"/>
          <p:nvPr/>
        </p:nvSpPr>
        <p:spPr>
          <a:xfrm>
            <a:off x="8882743" y="182880"/>
            <a:ext cx="2899954" cy="1200329"/>
          </a:xfrm>
          <a:prstGeom prst="rect">
            <a:avLst/>
          </a:prstGeom>
          <a:noFill/>
        </p:spPr>
        <p:txBody>
          <a:bodyPr wrap="square" rtlCol="0">
            <a:spAutoFit/>
          </a:bodyPr>
          <a:lstStyle/>
          <a:p>
            <a:r>
              <a:rPr lang="en-US" dirty="0" smtClean="0"/>
              <a:t>CSA President and traitor of the American revolution in the same side against the USA.</a:t>
            </a:r>
            <a:endParaRPr lang="en-US" dirty="0"/>
          </a:p>
        </p:txBody>
      </p:sp>
    </p:spTree>
    <p:extLst>
      <p:ext uri="{BB962C8B-B14F-4D97-AF65-F5344CB8AC3E}">
        <p14:creationId xmlns:p14="http://schemas.microsoft.com/office/powerpoint/2010/main" val="14265539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5841177" cy="6535103"/>
          </a:xfrm>
          <a:prstGeom prst="rect">
            <a:avLst/>
          </a:prstGeom>
        </p:spPr>
      </p:pic>
      <p:sp>
        <p:nvSpPr>
          <p:cNvPr id="5" name="TextBox 4"/>
          <p:cNvSpPr txBox="1"/>
          <p:nvPr/>
        </p:nvSpPr>
        <p:spPr>
          <a:xfrm>
            <a:off x="6409509" y="182880"/>
            <a:ext cx="4563291" cy="1200329"/>
          </a:xfrm>
          <a:prstGeom prst="rect">
            <a:avLst/>
          </a:prstGeom>
          <a:noFill/>
        </p:spPr>
        <p:txBody>
          <a:bodyPr wrap="square" rtlCol="0">
            <a:spAutoFit/>
          </a:bodyPr>
          <a:lstStyle/>
          <a:p>
            <a:r>
              <a:rPr lang="en-US" dirty="0" smtClean="0"/>
              <a:t>Northerners poking fun at southern point of view as African-Americans </a:t>
            </a:r>
            <a:r>
              <a:rPr lang="en-US" dirty="0"/>
              <a:t>are ill-fitted for freedom, and also that the Northern cause was an abolitionist one</a:t>
            </a:r>
            <a:r>
              <a:rPr lang="en-US" dirty="0" smtClean="0"/>
              <a:t> </a:t>
            </a:r>
            <a:endParaRPr lang="en-US" dirty="0"/>
          </a:p>
        </p:txBody>
      </p:sp>
    </p:spTree>
    <p:extLst>
      <p:ext uri="{BB962C8B-B14F-4D97-AF65-F5344CB8AC3E}">
        <p14:creationId xmlns:p14="http://schemas.microsoft.com/office/powerpoint/2010/main" val="41139771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80975"/>
            <a:ext cx="6572250" cy="7038975"/>
          </a:xfrm>
          <a:prstGeom prst="rect">
            <a:avLst/>
          </a:prstGeom>
        </p:spPr>
      </p:pic>
      <p:pic>
        <p:nvPicPr>
          <p:cNvPr id="5" name="Picture 4"/>
          <p:cNvPicPr>
            <a:picLocks noChangeAspect="1"/>
          </p:cNvPicPr>
          <p:nvPr/>
        </p:nvPicPr>
        <p:blipFill>
          <a:blip r:embed="rId3"/>
          <a:stretch>
            <a:fillRect/>
          </a:stretch>
        </p:blipFill>
        <p:spPr>
          <a:xfrm>
            <a:off x="5806575" y="0"/>
            <a:ext cx="6448425" cy="1533525"/>
          </a:xfrm>
          <a:prstGeom prst="rect">
            <a:avLst/>
          </a:prstGeom>
        </p:spPr>
      </p:pic>
    </p:spTree>
    <p:extLst>
      <p:ext uri="{BB962C8B-B14F-4D97-AF65-F5344CB8AC3E}">
        <p14:creationId xmlns:p14="http://schemas.microsoft.com/office/powerpoint/2010/main" val="37724082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Image result for reconstruction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6427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54834" y="156754"/>
            <a:ext cx="4058195" cy="369332"/>
          </a:xfrm>
          <a:prstGeom prst="rect">
            <a:avLst/>
          </a:prstGeom>
          <a:noFill/>
        </p:spPr>
        <p:txBody>
          <a:bodyPr wrap="square" rtlCol="0">
            <a:spAutoFit/>
          </a:bodyPr>
          <a:lstStyle/>
          <a:p>
            <a:r>
              <a:rPr lang="en-US" dirty="0" smtClean="0"/>
              <a:t>KKK and White League</a:t>
            </a:r>
            <a:endParaRPr lang="en-US" dirty="0"/>
          </a:p>
        </p:txBody>
      </p:sp>
      <p:pic>
        <p:nvPicPr>
          <p:cNvPr id="4100" name="Picture 4" descr="Image result for reconstruction political carto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2724" y="1264880"/>
            <a:ext cx="3755310" cy="5580809"/>
          </a:xfrm>
          <a:prstGeom prst="rect">
            <a:avLst/>
          </a:prstGeom>
          <a:noFill/>
          <a:extLst>
            <a:ext uri="{909E8E84-426E-40DD-AFC4-6F175D3DCCD1}">
              <a14:hiddenFill xmlns:a14="http://schemas.microsoft.com/office/drawing/2010/main">
                <a:solidFill>
                  <a:srgbClr val="FFFFFF"/>
                </a:solidFill>
              </a14:hiddenFill>
            </a:ext>
          </a:extLst>
        </p:spPr>
      </p:pic>
      <p:sp>
        <p:nvSpPr>
          <p:cNvPr id="5" name="Left Arrow 4"/>
          <p:cNvSpPr/>
          <p:nvPr/>
        </p:nvSpPr>
        <p:spPr>
          <a:xfrm>
            <a:off x="5817326" y="365125"/>
            <a:ext cx="1741714" cy="21871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a:off x="10398033" y="3063375"/>
            <a:ext cx="1790883" cy="1343162"/>
          </a:xfrm>
          <a:prstGeom prst="rect">
            <a:avLst/>
          </a:prstGeom>
        </p:spPr>
      </p:pic>
    </p:spTree>
    <p:extLst>
      <p:ext uri="{BB962C8B-B14F-4D97-AF65-F5344CB8AC3E}">
        <p14:creationId xmlns:p14="http://schemas.microsoft.com/office/powerpoint/2010/main" val="3277553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8020594" cy="6863473"/>
          </a:xfrm>
          <a:prstGeom prst="rect">
            <a:avLst/>
          </a:prstGeom>
        </p:spPr>
      </p:pic>
    </p:spTree>
    <p:extLst>
      <p:ext uri="{BB962C8B-B14F-4D97-AF65-F5344CB8AC3E}">
        <p14:creationId xmlns:p14="http://schemas.microsoft.com/office/powerpoint/2010/main" val="3600092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will identify the economic, political, and/or social causes of the Civil War.</a:t>
            </a:r>
            <a:endParaRPr lang="en-US" dirty="0"/>
          </a:p>
        </p:txBody>
      </p:sp>
      <p:sp>
        <p:nvSpPr>
          <p:cNvPr id="3" name="Content Placeholder 2"/>
          <p:cNvSpPr>
            <a:spLocks noGrp="1"/>
          </p:cNvSpPr>
          <p:nvPr>
            <p:ph idx="1"/>
          </p:nvPr>
        </p:nvSpPr>
        <p:spPr/>
        <p:txBody>
          <a:bodyPr>
            <a:noAutofit/>
          </a:bodyPr>
          <a:lstStyle/>
          <a:p>
            <a:r>
              <a:rPr lang="en-US" sz="4000" dirty="0"/>
              <a:t>Economic reason - It was because in the South, plantation owners had slaves, &amp; were getting a lot of money on growing their cotton. They all gained money from selling the cotton to Europe. The North, however was prospering on lots of factories and immigrants were working in them. The "Yankees" had to pay them money because they weren't slaves. </a:t>
            </a:r>
          </a:p>
        </p:txBody>
      </p:sp>
    </p:spTree>
    <p:extLst>
      <p:ext uri="{BB962C8B-B14F-4D97-AF65-F5344CB8AC3E}">
        <p14:creationId xmlns:p14="http://schemas.microsoft.com/office/powerpoint/2010/main" val="39383101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7741920" cy="6876461"/>
          </a:xfrm>
          <a:prstGeom prst="rect">
            <a:avLst/>
          </a:prstGeom>
        </p:spPr>
      </p:pic>
    </p:spTree>
    <p:extLst>
      <p:ext uri="{BB962C8B-B14F-4D97-AF65-F5344CB8AC3E}">
        <p14:creationId xmlns:p14="http://schemas.microsoft.com/office/powerpoint/2010/main" val="8290994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7707086" cy="6826276"/>
          </a:xfrm>
          <a:prstGeom prst="rect">
            <a:avLst/>
          </a:prstGeom>
        </p:spPr>
      </p:pic>
    </p:spTree>
    <p:extLst>
      <p:ext uri="{BB962C8B-B14F-4D97-AF65-F5344CB8AC3E}">
        <p14:creationId xmlns:p14="http://schemas.microsoft.com/office/powerpoint/2010/main" val="14739469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7930055" cy="6858000"/>
          </a:xfrm>
          <a:prstGeom prst="rect">
            <a:avLst/>
          </a:prstGeom>
        </p:spPr>
      </p:pic>
    </p:spTree>
    <p:extLst>
      <p:ext uri="{BB962C8B-B14F-4D97-AF65-F5344CB8AC3E}">
        <p14:creationId xmlns:p14="http://schemas.microsoft.com/office/powerpoint/2010/main" val="26244103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Image result for reconstruction political carto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76874"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843451" y="104503"/>
            <a:ext cx="4929052" cy="923330"/>
          </a:xfrm>
          <a:prstGeom prst="rect">
            <a:avLst/>
          </a:prstGeom>
          <a:noFill/>
        </p:spPr>
        <p:txBody>
          <a:bodyPr wrap="square" rtlCol="0">
            <a:spAutoFit/>
          </a:bodyPr>
          <a:lstStyle/>
          <a:p>
            <a:r>
              <a:rPr lang="en-US"/>
              <a:t>This political cartoon is showing Andrew Johnson, the man who became president after Lincoln died, tearing things apart.</a:t>
            </a:r>
            <a:endParaRPr lang="en-US" dirty="0"/>
          </a:p>
        </p:txBody>
      </p:sp>
    </p:spTree>
    <p:extLst>
      <p:ext uri="{BB962C8B-B14F-4D97-AF65-F5344CB8AC3E}">
        <p14:creationId xmlns:p14="http://schemas.microsoft.com/office/powerpoint/2010/main" val="12807479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Henry Clay</a:t>
            </a:r>
          </a:p>
        </p:txBody>
      </p:sp>
      <p:sp>
        <p:nvSpPr>
          <p:cNvPr id="8195" name="Rectangle 3"/>
          <p:cNvSpPr>
            <a:spLocks noGrp="1" noChangeArrowheads="1"/>
          </p:cNvSpPr>
          <p:nvPr>
            <p:ph type="body" idx="1"/>
          </p:nvPr>
        </p:nvSpPr>
        <p:spPr>
          <a:xfrm>
            <a:off x="1981200" y="1600201"/>
            <a:ext cx="4724400" cy="4525963"/>
          </a:xfrm>
        </p:spPr>
        <p:txBody>
          <a:bodyPr/>
          <a:lstStyle/>
          <a:p>
            <a:pPr eaLnBrk="1" hangingPunct="1"/>
            <a:r>
              <a:rPr lang="en-US" altLang="en-US" smtClean="0"/>
              <a:t>Clay helped heal the North/South rift by aiding passage of the Compromise of 1850, which served to delay the Civil War. </a:t>
            </a:r>
          </a:p>
        </p:txBody>
      </p:sp>
      <p:pic>
        <p:nvPicPr>
          <p:cNvPr id="8196" name="Picture 4" descr="175px-Henry_Cl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3263" y="1676401"/>
            <a:ext cx="2919412"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415147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Image result for map of northern and southern states civil w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007634" cy="7052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6561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5275385" cy="6858000"/>
          </a:xfrm>
          <a:prstGeom prst="rect">
            <a:avLst/>
          </a:prstGeom>
        </p:spPr>
      </p:pic>
      <p:pic>
        <p:nvPicPr>
          <p:cNvPr id="5" name="Picture 4"/>
          <p:cNvPicPr>
            <a:picLocks noChangeAspect="1"/>
          </p:cNvPicPr>
          <p:nvPr/>
        </p:nvPicPr>
        <p:blipFill>
          <a:blip r:embed="rId3"/>
          <a:stretch>
            <a:fillRect/>
          </a:stretch>
        </p:blipFill>
        <p:spPr>
          <a:xfrm>
            <a:off x="5206431" y="0"/>
            <a:ext cx="6881621" cy="6858000"/>
          </a:xfrm>
          <a:prstGeom prst="rect">
            <a:avLst/>
          </a:prstGeom>
        </p:spPr>
      </p:pic>
    </p:spTree>
    <p:extLst>
      <p:ext uri="{BB962C8B-B14F-4D97-AF65-F5344CB8AC3E}">
        <p14:creationId xmlns:p14="http://schemas.microsoft.com/office/powerpoint/2010/main" val="7910032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819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681" y="0"/>
            <a:ext cx="3975893" cy="310025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harriet tub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7260" y="0"/>
            <a:ext cx="561860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dred scot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557" y="-325121"/>
            <a:ext cx="2647406" cy="37504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 y="5690691"/>
            <a:ext cx="6313715" cy="1200329"/>
          </a:xfrm>
          <a:prstGeom prst="rect">
            <a:avLst/>
          </a:prstGeom>
          <a:noFill/>
        </p:spPr>
        <p:txBody>
          <a:bodyPr wrap="square" rtlCol="0">
            <a:spAutoFit/>
          </a:bodyPr>
          <a:lstStyle/>
          <a:p>
            <a:r>
              <a:rPr lang="en-US" b="1" dirty="0"/>
              <a:t>Sojourner Truth</a:t>
            </a:r>
            <a:r>
              <a:rPr lang="en-US" dirty="0" smtClean="0"/>
              <a:t> </a:t>
            </a:r>
            <a:r>
              <a:rPr lang="en-US" dirty="0"/>
              <a:t>was born into </a:t>
            </a:r>
            <a:r>
              <a:rPr lang="en-US" dirty="0">
                <a:hlinkClick r:id="rId5" tooltip="Slavery"/>
              </a:rPr>
              <a:t>slavery</a:t>
            </a:r>
            <a:r>
              <a:rPr lang="en-US" dirty="0"/>
              <a:t> in </a:t>
            </a:r>
            <a:r>
              <a:rPr lang="en-US" dirty="0" err="1">
                <a:hlinkClick r:id="rId6" tooltip="Swartekill, New York"/>
              </a:rPr>
              <a:t>Swartekill</a:t>
            </a:r>
            <a:r>
              <a:rPr lang="en-US" dirty="0"/>
              <a:t>, </a:t>
            </a:r>
            <a:r>
              <a:rPr lang="en-US" dirty="0">
                <a:hlinkClick r:id="rId7" tooltip="Ulster County, New York"/>
              </a:rPr>
              <a:t>Ulster County, New York</a:t>
            </a:r>
            <a:r>
              <a:rPr lang="en-US" dirty="0"/>
              <a:t>, but escaped with her infant daughter to freedom in 1826. After going to court to recover her son, in 1828 she became the first black woman to win such a case against a white man.</a:t>
            </a:r>
          </a:p>
        </p:txBody>
      </p:sp>
      <p:pic>
        <p:nvPicPr>
          <p:cNvPr id="8200" name="Picture 8" descr="Sojourner truth c187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 y="1010603"/>
            <a:ext cx="3418387" cy="477719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3514" y="26688"/>
            <a:ext cx="2754267" cy="369332"/>
          </a:xfrm>
          <a:prstGeom prst="rect">
            <a:avLst/>
          </a:prstGeom>
          <a:noFill/>
        </p:spPr>
        <p:txBody>
          <a:bodyPr wrap="square" rtlCol="0">
            <a:spAutoFit/>
          </a:bodyPr>
          <a:lstStyle/>
          <a:p>
            <a:r>
              <a:rPr lang="en-US" dirty="0" smtClean="0"/>
              <a:t>Writer, author, statesman</a:t>
            </a:r>
            <a:endParaRPr lang="en-US" dirty="0"/>
          </a:p>
        </p:txBody>
      </p:sp>
      <p:sp>
        <p:nvSpPr>
          <p:cNvPr id="6" name="Right Arrow 5"/>
          <p:cNvSpPr/>
          <p:nvPr/>
        </p:nvSpPr>
        <p:spPr>
          <a:xfrm>
            <a:off x="2418110" y="94756"/>
            <a:ext cx="2342606" cy="29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544389" y="4693920"/>
            <a:ext cx="2333897" cy="646331"/>
          </a:xfrm>
          <a:prstGeom prst="rect">
            <a:avLst/>
          </a:prstGeom>
          <a:noFill/>
        </p:spPr>
        <p:txBody>
          <a:bodyPr wrap="square" rtlCol="0">
            <a:spAutoFit/>
          </a:bodyPr>
          <a:lstStyle/>
          <a:p>
            <a:r>
              <a:rPr lang="en-US" b="1" dirty="0" err="1"/>
              <a:t>Ain't</a:t>
            </a:r>
            <a:r>
              <a:rPr lang="en-US" b="1" dirty="0"/>
              <a:t> I a Woman</a:t>
            </a:r>
            <a:r>
              <a:rPr lang="en-US" b="1" dirty="0" smtClean="0"/>
              <a:t>? speech</a:t>
            </a:r>
            <a:endParaRPr lang="en-US" b="1" dirty="0"/>
          </a:p>
        </p:txBody>
      </p:sp>
    </p:spTree>
    <p:extLst>
      <p:ext uri="{BB962C8B-B14F-4D97-AF65-F5344CB8AC3E}">
        <p14:creationId xmlns:p14="http://schemas.microsoft.com/office/powerpoint/2010/main" val="13891025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Nat Turner – slave rebellion</a:t>
            </a:r>
          </a:p>
          <a:p>
            <a:r>
              <a:rPr lang="en-US" dirty="0" smtClean="0"/>
              <a:t>Harriet Beecher Stowe – Uncle Toms Cabin</a:t>
            </a:r>
          </a:p>
          <a:p>
            <a:endParaRPr lang="en-US" dirty="0"/>
          </a:p>
        </p:txBody>
      </p:sp>
      <p:pic>
        <p:nvPicPr>
          <p:cNvPr id="9218" name="Picture 2" descr="Image result for Ulysses S. Gra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804368"/>
            <a:ext cx="3405051" cy="405363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3175" y="2804368"/>
            <a:ext cx="4053632" cy="405363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6807" y="2804368"/>
            <a:ext cx="4061124" cy="406112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Image result for Buffalo Soldier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0"/>
            <a:ext cx="3154427" cy="18256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83131" y="78377"/>
            <a:ext cx="7855132" cy="369332"/>
          </a:xfrm>
          <a:prstGeom prst="rect">
            <a:avLst/>
          </a:prstGeom>
          <a:noFill/>
        </p:spPr>
        <p:txBody>
          <a:bodyPr wrap="square" rtlCol="0">
            <a:spAutoFit/>
          </a:bodyPr>
          <a:lstStyle/>
          <a:p>
            <a:r>
              <a:rPr lang="en-US" dirty="0" smtClean="0"/>
              <a:t>Buffalo Soldiers – African American Cavalry </a:t>
            </a:r>
            <a:endParaRPr lang="en-US" dirty="0"/>
          </a:p>
        </p:txBody>
      </p:sp>
      <p:pic>
        <p:nvPicPr>
          <p:cNvPr id="9226" name="Picture 10" descr="Image resul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40001" y="0"/>
            <a:ext cx="1851999" cy="2453504"/>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Image resul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86498" y="0"/>
            <a:ext cx="2453504" cy="24535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826034" y="589646"/>
            <a:ext cx="2290354" cy="646331"/>
          </a:xfrm>
          <a:prstGeom prst="rect">
            <a:avLst/>
          </a:prstGeom>
          <a:noFill/>
        </p:spPr>
        <p:txBody>
          <a:bodyPr wrap="square" rtlCol="0">
            <a:spAutoFit/>
          </a:bodyPr>
          <a:lstStyle/>
          <a:p>
            <a:r>
              <a:rPr lang="en-US" dirty="0" err="1" smtClean="0"/>
              <a:t>Dorthea</a:t>
            </a:r>
            <a:r>
              <a:rPr lang="en-US" dirty="0" smtClean="0"/>
              <a:t> Dix creating first metal asylums</a:t>
            </a:r>
            <a:endParaRPr lang="en-US" dirty="0"/>
          </a:p>
        </p:txBody>
      </p:sp>
      <p:sp>
        <p:nvSpPr>
          <p:cNvPr id="6" name="Bent-Up Arrow 5"/>
          <p:cNvSpPr/>
          <p:nvPr/>
        </p:nvSpPr>
        <p:spPr>
          <a:xfrm>
            <a:off x="7306491" y="2305771"/>
            <a:ext cx="4247231" cy="22611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30" name="Picture 14" descr="Image result for stonewall jackson"/>
          <p:cNvPicPr>
            <a:picLocks noChangeAspect="1" noChangeArrowheads="1"/>
          </p:cNvPicPr>
          <p:nvPr/>
        </p:nvPicPr>
        <p:blipFill rotWithShape="1">
          <a:blip r:embed="rId8">
            <a:extLst>
              <a:ext uri="{28A0092B-C50C-407E-A947-70E740481C1C}">
                <a14:useLocalDpi xmlns:a14="http://schemas.microsoft.com/office/drawing/2010/main" val="0"/>
              </a:ext>
            </a:extLst>
          </a:blip>
          <a:srcRect l="33433"/>
          <a:stretch/>
        </p:blipFill>
        <p:spPr bwMode="auto">
          <a:xfrm>
            <a:off x="10149068" y="3621114"/>
            <a:ext cx="211772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585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Clara Barton</a:t>
            </a:r>
            <a:endParaRPr lang="en-US" dirty="0"/>
          </a:p>
        </p:txBody>
      </p:sp>
      <p:sp>
        <p:nvSpPr>
          <p:cNvPr id="3" name="Content Placeholder 2"/>
          <p:cNvSpPr>
            <a:spLocks noGrp="1"/>
          </p:cNvSpPr>
          <p:nvPr>
            <p:ph idx="1"/>
          </p:nvPr>
        </p:nvSpPr>
        <p:spPr/>
        <p:txBody>
          <a:bodyPr/>
          <a:lstStyle/>
          <a:p>
            <a:r>
              <a:rPr lang="en-US" dirty="0" smtClean="0"/>
              <a:t>Founded the American Red Cross</a:t>
            </a:r>
            <a:endParaRPr lang="en-US" dirty="0"/>
          </a:p>
        </p:txBody>
      </p:sp>
      <p:pic>
        <p:nvPicPr>
          <p:cNvPr id="1026" name="Picture 2" descr="Image result for clara bar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0069" y="1587"/>
            <a:ext cx="5111931" cy="6869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1983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will identify the economic, political, and/or social causes of the Civil War.</a:t>
            </a:r>
            <a:endParaRPr lang="en-US" dirty="0"/>
          </a:p>
        </p:txBody>
      </p:sp>
      <p:sp>
        <p:nvSpPr>
          <p:cNvPr id="3" name="Content Placeholder 2"/>
          <p:cNvSpPr>
            <a:spLocks noGrp="1"/>
          </p:cNvSpPr>
          <p:nvPr>
            <p:ph idx="1"/>
          </p:nvPr>
        </p:nvSpPr>
        <p:spPr/>
        <p:txBody>
          <a:bodyPr>
            <a:normAutofit/>
          </a:bodyPr>
          <a:lstStyle/>
          <a:p>
            <a:r>
              <a:rPr lang="en-US" sz="3600" dirty="0"/>
              <a:t>One political reason was that the Confederate States of America (also called South) wanted each state more sovereign than the federation, or confederacy. </a:t>
            </a:r>
            <a:endParaRPr lang="en-US" sz="3600" dirty="0" smtClean="0"/>
          </a:p>
          <a:p>
            <a:r>
              <a:rPr lang="en-US" sz="3600" dirty="0"/>
              <a:t>Another political reason was that the South wanted to protect their rights to own slaves</a:t>
            </a:r>
            <a:r>
              <a:rPr lang="en-US" sz="3600" dirty="0" smtClean="0"/>
              <a:t>.</a:t>
            </a:r>
          </a:p>
          <a:p>
            <a:r>
              <a:rPr lang="en-US" dirty="0"/>
              <a:t>- protective </a:t>
            </a:r>
            <a:r>
              <a:rPr lang="en-US" dirty="0" smtClean="0"/>
              <a:t>tariffs – south did not want to listen to north with $$</a:t>
            </a:r>
            <a:endParaRPr lang="en-US" dirty="0"/>
          </a:p>
          <a:p>
            <a:r>
              <a:rPr lang="en-US" dirty="0"/>
              <a:t>- the Republican </a:t>
            </a:r>
            <a:r>
              <a:rPr lang="en-US" dirty="0" smtClean="0"/>
              <a:t>Party – mostly abolitionists</a:t>
            </a:r>
            <a:endParaRPr lang="en-US" dirty="0"/>
          </a:p>
          <a:p>
            <a:r>
              <a:rPr lang="en-US" dirty="0"/>
              <a:t>- states' </a:t>
            </a:r>
            <a:r>
              <a:rPr lang="en-US" dirty="0" smtClean="0"/>
              <a:t>rights – south did not want to be told what to do</a:t>
            </a:r>
            <a:endParaRPr lang="en-US" dirty="0"/>
          </a:p>
          <a:p>
            <a:endParaRPr lang="en-US" sz="3600" dirty="0" smtClean="0"/>
          </a:p>
        </p:txBody>
      </p:sp>
    </p:spTree>
    <p:extLst>
      <p:ext uri="{BB962C8B-B14F-4D97-AF65-F5344CB8AC3E}">
        <p14:creationId xmlns:p14="http://schemas.microsoft.com/office/powerpoint/2010/main" val="29554388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Sample questions and answers</a:t>
            </a:r>
            <a:endParaRPr lang="en-US" dirty="0"/>
          </a:p>
        </p:txBody>
      </p:sp>
      <p:pic>
        <p:nvPicPr>
          <p:cNvPr id="5" name="Picture 4"/>
          <p:cNvPicPr>
            <a:picLocks noChangeAspect="1"/>
          </p:cNvPicPr>
          <p:nvPr/>
        </p:nvPicPr>
        <p:blipFill>
          <a:blip r:embed="rId2"/>
          <a:stretch>
            <a:fillRect/>
          </a:stretch>
        </p:blipFill>
        <p:spPr>
          <a:xfrm>
            <a:off x="0" y="1443038"/>
            <a:ext cx="5543550" cy="247650"/>
          </a:xfrm>
          <a:prstGeom prst="rect">
            <a:avLst/>
          </a:prstGeom>
        </p:spPr>
      </p:pic>
      <p:pic>
        <p:nvPicPr>
          <p:cNvPr id="6" name="Picture 5"/>
          <p:cNvPicPr>
            <a:picLocks noChangeAspect="1"/>
          </p:cNvPicPr>
          <p:nvPr/>
        </p:nvPicPr>
        <p:blipFill>
          <a:blip r:embed="rId3"/>
          <a:stretch>
            <a:fillRect/>
          </a:stretch>
        </p:blipFill>
        <p:spPr>
          <a:xfrm>
            <a:off x="0" y="1690688"/>
            <a:ext cx="6543675" cy="981075"/>
          </a:xfrm>
          <a:prstGeom prst="rect">
            <a:avLst/>
          </a:prstGeom>
        </p:spPr>
      </p:pic>
      <p:pic>
        <p:nvPicPr>
          <p:cNvPr id="7" name="Picture 6"/>
          <p:cNvPicPr>
            <a:picLocks noChangeAspect="1"/>
          </p:cNvPicPr>
          <p:nvPr/>
        </p:nvPicPr>
        <p:blipFill>
          <a:blip r:embed="rId4"/>
          <a:stretch>
            <a:fillRect/>
          </a:stretch>
        </p:blipFill>
        <p:spPr>
          <a:xfrm>
            <a:off x="0" y="3434171"/>
            <a:ext cx="5019675" cy="285750"/>
          </a:xfrm>
          <a:prstGeom prst="rect">
            <a:avLst/>
          </a:prstGeom>
        </p:spPr>
      </p:pic>
      <p:pic>
        <p:nvPicPr>
          <p:cNvPr id="8" name="Picture 7"/>
          <p:cNvPicPr>
            <a:picLocks noChangeAspect="1"/>
          </p:cNvPicPr>
          <p:nvPr/>
        </p:nvPicPr>
        <p:blipFill>
          <a:blip r:embed="rId5"/>
          <a:stretch>
            <a:fillRect/>
          </a:stretch>
        </p:blipFill>
        <p:spPr>
          <a:xfrm>
            <a:off x="670152" y="3719921"/>
            <a:ext cx="3362325" cy="990600"/>
          </a:xfrm>
          <a:prstGeom prst="rect">
            <a:avLst/>
          </a:prstGeom>
        </p:spPr>
      </p:pic>
      <p:pic>
        <p:nvPicPr>
          <p:cNvPr id="9" name="Picture 8"/>
          <p:cNvPicPr>
            <a:picLocks noChangeAspect="1"/>
          </p:cNvPicPr>
          <p:nvPr/>
        </p:nvPicPr>
        <p:blipFill>
          <a:blip r:embed="rId6"/>
          <a:stretch>
            <a:fillRect/>
          </a:stretch>
        </p:blipFill>
        <p:spPr>
          <a:xfrm>
            <a:off x="6827520" y="3757083"/>
            <a:ext cx="5364480" cy="2964393"/>
          </a:xfrm>
          <a:prstGeom prst="rect">
            <a:avLst/>
          </a:prstGeom>
        </p:spPr>
      </p:pic>
      <p:pic>
        <p:nvPicPr>
          <p:cNvPr id="10" name="Picture 9"/>
          <p:cNvPicPr>
            <a:picLocks noChangeAspect="1"/>
          </p:cNvPicPr>
          <p:nvPr/>
        </p:nvPicPr>
        <p:blipFill>
          <a:blip r:embed="rId7"/>
          <a:stretch>
            <a:fillRect/>
          </a:stretch>
        </p:blipFill>
        <p:spPr>
          <a:xfrm>
            <a:off x="7271657" y="3279116"/>
            <a:ext cx="4332650" cy="440805"/>
          </a:xfrm>
          <a:prstGeom prst="rect">
            <a:avLst/>
          </a:prstGeom>
        </p:spPr>
      </p:pic>
    </p:spTree>
    <p:extLst>
      <p:ext uri="{BB962C8B-B14F-4D97-AF65-F5344CB8AC3E}">
        <p14:creationId xmlns:p14="http://schemas.microsoft.com/office/powerpoint/2010/main" val="19506957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4572000" cy="323850"/>
          </a:xfrm>
          <a:prstGeom prst="rect">
            <a:avLst/>
          </a:prstGeom>
        </p:spPr>
      </p:pic>
      <p:pic>
        <p:nvPicPr>
          <p:cNvPr id="4" name="Picture 3"/>
          <p:cNvPicPr>
            <a:picLocks noChangeAspect="1"/>
          </p:cNvPicPr>
          <p:nvPr/>
        </p:nvPicPr>
        <p:blipFill>
          <a:blip r:embed="rId3"/>
          <a:stretch>
            <a:fillRect/>
          </a:stretch>
        </p:blipFill>
        <p:spPr>
          <a:xfrm>
            <a:off x="0" y="323850"/>
            <a:ext cx="4946013" cy="2542903"/>
          </a:xfrm>
          <a:prstGeom prst="rect">
            <a:avLst/>
          </a:prstGeom>
        </p:spPr>
      </p:pic>
      <p:pic>
        <p:nvPicPr>
          <p:cNvPr id="5" name="Picture 4"/>
          <p:cNvPicPr>
            <a:picLocks noChangeAspect="1"/>
          </p:cNvPicPr>
          <p:nvPr/>
        </p:nvPicPr>
        <p:blipFill>
          <a:blip r:embed="rId4"/>
          <a:stretch>
            <a:fillRect/>
          </a:stretch>
        </p:blipFill>
        <p:spPr>
          <a:xfrm>
            <a:off x="0" y="3506976"/>
            <a:ext cx="4785904" cy="1791646"/>
          </a:xfrm>
          <a:prstGeom prst="rect">
            <a:avLst/>
          </a:prstGeom>
        </p:spPr>
      </p:pic>
      <p:pic>
        <p:nvPicPr>
          <p:cNvPr id="6" name="Picture 5"/>
          <p:cNvPicPr>
            <a:picLocks noChangeAspect="1"/>
          </p:cNvPicPr>
          <p:nvPr/>
        </p:nvPicPr>
        <p:blipFill>
          <a:blip r:embed="rId5"/>
          <a:stretch>
            <a:fillRect/>
          </a:stretch>
        </p:blipFill>
        <p:spPr>
          <a:xfrm>
            <a:off x="1168989" y="5385707"/>
            <a:ext cx="1476375" cy="266700"/>
          </a:xfrm>
          <a:prstGeom prst="rect">
            <a:avLst/>
          </a:prstGeom>
        </p:spPr>
      </p:pic>
      <p:pic>
        <p:nvPicPr>
          <p:cNvPr id="7" name="Picture 6"/>
          <p:cNvPicPr>
            <a:picLocks noChangeAspect="1"/>
          </p:cNvPicPr>
          <p:nvPr/>
        </p:nvPicPr>
        <p:blipFill>
          <a:blip r:embed="rId6"/>
          <a:stretch>
            <a:fillRect/>
          </a:stretch>
        </p:blipFill>
        <p:spPr>
          <a:xfrm>
            <a:off x="6505302" y="0"/>
            <a:ext cx="5691051" cy="599828"/>
          </a:xfrm>
          <a:prstGeom prst="rect">
            <a:avLst/>
          </a:prstGeom>
        </p:spPr>
      </p:pic>
      <p:pic>
        <p:nvPicPr>
          <p:cNvPr id="8" name="Picture 7"/>
          <p:cNvPicPr>
            <a:picLocks noChangeAspect="1"/>
          </p:cNvPicPr>
          <p:nvPr/>
        </p:nvPicPr>
        <p:blipFill>
          <a:blip r:embed="rId7"/>
          <a:stretch>
            <a:fillRect/>
          </a:stretch>
        </p:blipFill>
        <p:spPr>
          <a:xfrm>
            <a:off x="6470127" y="599828"/>
            <a:ext cx="5726226" cy="4825662"/>
          </a:xfrm>
          <a:prstGeom prst="rect">
            <a:avLst/>
          </a:prstGeom>
        </p:spPr>
      </p:pic>
    </p:spTree>
    <p:extLst>
      <p:ext uri="{BB962C8B-B14F-4D97-AF65-F5344CB8AC3E}">
        <p14:creationId xmlns:p14="http://schemas.microsoft.com/office/powerpoint/2010/main" val="13289151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3895725" cy="276225"/>
          </a:xfrm>
          <a:prstGeom prst="rect">
            <a:avLst/>
          </a:prstGeom>
        </p:spPr>
      </p:pic>
      <p:pic>
        <p:nvPicPr>
          <p:cNvPr id="3" name="Picture 2"/>
          <p:cNvPicPr>
            <a:picLocks noChangeAspect="1"/>
          </p:cNvPicPr>
          <p:nvPr/>
        </p:nvPicPr>
        <p:blipFill>
          <a:blip r:embed="rId3"/>
          <a:stretch>
            <a:fillRect/>
          </a:stretch>
        </p:blipFill>
        <p:spPr>
          <a:xfrm>
            <a:off x="0" y="276225"/>
            <a:ext cx="6124575" cy="1238250"/>
          </a:xfrm>
          <a:prstGeom prst="rect">
            <a:avLst/>
          </a:prstGeom>
        </p:spPr>
      </p:pic>
      <p:pic>
        <p:nvPicPr>
          <p:cNvPr id="4" name="Picture 3"/>
          <p:cNvPicPr>
            <a:picLocks noChangeAspect="1"/>
          </p:cNvPicPr>
          <p:nvPr/>
        </p:nvPicPr>
        <p:blipFill>
          <a:blip r:embed="rId4"/>
          <a:stretch>
            <a:fillRect/>
          </a:stretch>
        </p:blipFill>
        <p:spPr>
          <a:xfrm>
            <a:off x="0" y="3130246"/>
            <a:ext cx="5442994" cy="391281"/>
          </a:xfrm>
          <a:prstGeom prst="rect">
            <a:avLst/>
          </a:prstGeom>
        </p:spPr>
      </p:pic>
      <p:pic>
        <p:nvPicPr>
          <p:cNvPr id="5" name="Picture 4"/>
          <p:cNvPicPr>
            <a:picLocks noChangeAspect="1"/>
          </p:cNvPicPr>
          <p:nvPr/>
        </p:nvPicPr>
        <p:blipFill>
          <a:blip r:embed="rId5"/>
          <a:stretch>
            <a:fillRect/>
          </a:stretch>
        </p:blipFill>
        <p:spPr>
          <a:xfrm>
            <a:off x="1133474" y="3521527"/>
            <a:ext cx="1628775" cy="276225"/>
          </a:xfrm>
          <a:prstGeom prst="rect">
            <a:avLst/>
          </a:prstGeom>
        </p:spPr>
      </p:pic>
      <p:pic>
        <p:nvPicPr>
          <p:cNvPr id="6" name="Picture 5"/>
          <p:cNvPicPr>
            <a:picLocks noChangeAspect="1"/>
          </p:cNvPicPr>
          <p:nvPr/>
        </p:nvPicPr>
        <p:blipFill>
          <a:blip r:embed="rId6"/>
          <a:stretch>
            <a:fillRect/>
          </a:stretch>
        </p:blipFill>
        <p:spPr>
          <a:xfrm>
            <a:off x="5987142" y="3966134"/>
            <a:ext cx="6204858" cy="803167"/>
          </a:xfrm>
          <a:prstGeom prst="rect">
            <a:avLst/>
          </a:prstGeom>
        </p:spPr>
      </p:pic>
      <p:pic>
        <p:nvPicPr>
          <p:cNvPr id="7" name="Picture 6"/>
          <p:cNvPicPr>
            <a:picLocks noChangeAspect="1"/>
          </p:cNvPicPr>
          <p:nvPr/>
        </p:nvPicPr>
        <p:blipFill>
          <a:blip r:embed="rId7"/>
          <a:stretch>
            <a:fillRect/>
          </a:stretch>
        </p:blipFill>
        <p:spPr>
          <a:xfrm>
            <a:off x="5987142" y="4789714"/>
            <a:ext cx="6204858" cy="2068286"/>
          </a:xfrm>
          <a:prstGeom prst="rect">
            <a:avLst/>
          </a:prstGeom>
        </p:spPr>
      </p:pic>
      <p:pic>
        <p:nvPicPr>
          <p:cNvPr id="8" name="Picture 7"/>
          <p:cNvPicPr>
            <a:picLocks noChangeAspect="1"/>
          </p:cNvPicPr>
          <p:nvPr/>
        </p:nvPicPr>
        <p:blipFill>
          <a:blip r:embed="rId8"/>
          <a:stretch>
            <a:fillRect/>
          </a:stretch>
        </p:blipFill>
        <p:spPr>
          <a:xfrm>
            <a:off x="7460622" y="-1"/>
            <a:ext cx="4605239" cy="2490652"/>
          </a:xfrm>
          <a:prstGeom prst="rect">
            <a:avLst/>
          </a:prstGeom>
        </p:spPr>
      </p:pic>
      <p:pic>
        <p:nvPicPr>
          <p:cNvPr id="9" name="Picture 8"/>
          <p:cNvPicPr>
            <a:picLocks noChangeAspect="1"/>
          </p:cNvPicPr>
          <p:nvPr/>
        </p:nvPicPr>
        <p:blipFill>
          <a:blip r:embed="rId9"/>
          <a:stretch>
            <a:fillRect/>
          </a:stretch>
        </p:blipFill>
        <p:spPr>
          <a:xfrm>
            <a:off x="7959635" y="2490651"/>
            <a:ext cx="3410222" cy="815843"/>
          </a:xfrm>
          <a:prstGeom prst="rect">
            <a:avLst/>
          </a:prstGeom>
        </p:spPr>
      </p:pic>
    </p:spTree>
    <p:extLst>
      <p:ext uri="{BB962C8B-B14F-4D97-AF65-F5344CB8AC3E}">
        <p14:creationId xmlns:p14="http://schemas.microsoft.com/office/powerpoint/2010/main" val="29748053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920343" cy="398947"/>
          </a:xfrm>
          <a:prstGeom prst="rect">
            <a:avLst/>
          </a:prstGeom>
        </p:spPr>
      </p:pic>
      <p:pic>
        <p:nvPicPr>
          <p:cNvPr id="3" name="Picture 2"/>
          <p:cNvPicPr>
            <a:picLocks noChangeAspect="1"/>
          </p:cNvPicPr>
          <p:nvPr/>
        </p:nvPicPr>
        <p:blipFill>
          <a:blip r:embed="rId3"/>
          <a:stretch>
            <a:fillRect/>
          </a:stretch>
        </p:blipFill>
        <p:spPr>
          <a:xfrm>
            <a:off x="0" y="398947"/>
            <a:ext cx="5323018" cy="945138"/>
          </a:xfrm>
          <a:prstGeom prst="rect">
            <a:avLst/>
          </a:prstGeom>
        </p:spPr>
      </p:pic>
      <p:pic>
        <p:nvPicPr>
          <p:cNvPr id="4" name="Picture 3"/>
          <p:cNvPicPr>
            <a:picLocks noChangeAspect="1"/>
          </p:cNvPicPr>
          <p:nvPr/>
        </p:nvPicPr>
        <p:blipFill>
          <a:blip r:embed="rId4"/>
          <a:stretch>
            <a:fillRect/>
          </a:stretch>
        </p:blipFill>
        <p:spPr>
          <a:xfrm>
            <a:off x="0" y="2454864"/>
            <a:ext cx="5143500" cy="276225"/>
          </a:xfrm>
          <a:prstGeom prst="rect">
            <a:avLst/>
          </a:prstGeom>
        </p:spPr>
      </p:pic>
      <p:pic>
        <p:nvPicPr>
          <p:cNvPr id="5" name="Picture 4"/>
          <p:cNvPicPr>
            <a:picLocks noChangeAspect="1"/>
          </p:cNvPicPr>
          <p:nvPr/>
        </p:nvPicPr>
        <p:blipFill>
          <a:blip r:embed="rId5"/>
          <a:stretch>
            <a:fillRect/>
          </a:stretch>
        </p:blipFill>
        <p:spPr>
          <a:xfrm>
            <a:off x="1" y="2731089"/>
            <a:ext cx="5323018" cy="1549739"/>
          </a:xfrm>
          <a:prstGeom prst="rect">
            <a:avLst/>
          </a:prstGeom>
        </p:spPr>
      </p:pic>
      <p:pic>
        <p:nvPicPr>
          <p:cNvPr id="6" name="Picture 5"/>
          <p:cNvPicPr>
            <a:picLocks noChangeAspect="1"/>
          </p:cNvPicPr>
          <p:nvPr/>
        </p:nvPicPr>
        <p:blipFill>
          <a:blip r:embed="rId6"/>
          <a:stretch>
            <a:fillRect/>
          </a:stretch>
        </p:blipFill>
        <p:spPr>
          <a:xfrm>
            <a:off x="0" y="5239703"/>
            <a:ext cx="5323018" cy="501149"/>
          </a:xfrm>
          <a:prstGeom prst="rect">
            <a:avLst/>
          </a:prstGeom>
        </p:spPr>
      </p:pic>
      <p:pic>
        <p:nvPicPr>
          <p:cNvPr id="7" name="Picture 6"/>
          <p:cNvPicPr>
            <a:picLocks noChangeAspect="1"/>
          </p:cNvPicPr>
          <p:nvPr/>
        </p:nvPicPr>
        <p:blipFill>
          <a:blip r:embed="rId7"/>
          <a:stretch>
            <a:fillRect/>
          </a:stretch>
        </p:blipFill>
        <p:spPr>
          <a:xfrm>
            <a:off x="0" y="5667832"/>
            <a:ext cx="5242560" cy="925573"/>
          </a:xfrm>
          <a:prstGeom prst="rect">
            <a:avLst/>
          </a:prstGeom>
        </p:spPr>
      </p:pic>
      <p:pic>
        <p:nvPicPr>
          <p:cNvPr id="8" name="Picture 7"/>
          <p:cNvPicPr>
            <a:picLocks noChangeAspect="1"/>
          </p:cNvPicPr>
          <p:nvPr/>
        </p:nvPicPr>
        <p:blipFill>
          <a:blip r:embed="rId8"/>
          <a:stretch>
            <a:fillRect/>
          </a:stretch>
        </p:blipFill>
        <p:spPr>
          <a:xfrm>
            <a:off x="7437120" y="0"/>
            <a:ext cx="4754880" cy="472707"/>
          </a:xfrm>
          <a:prstGeom prst="rect">
            <a:avLst/>
          </a:prstGeom>
        </p:spPr>
      </p:pic>
      <p:pic>
        <p:nvPicPr>
          <p:cNvPr id="9" name="Picture 8"/>
          <p:cNvPicPr>
            <a:picLocks noChangeAspect="1"/>
          </p:cNvPicPr>
          <p:nvPr/>
        </p:nvPicPr>
        <p:blipFill>
          <a:blip r:embed="rId9"/>
          <a:stretch>
            <a:fillRect/>
          </a:stretch>
        </p:blipFill>
        <p:spPr>
          <a:xfrm>
            <a:off x="8748576" y="366691"/>
            <a:ext cx="1504950" cy="504825"/>
          </a:xfrm>
          <a:prstGeom prst="rect">
            <a:avLst/>
          </a:prstGeom>
        </p:spPr>
      </p:pic>
      <p:pic>
        <p:nvPicPr>
          <p:cNvPr id="10" name="Picture 9"/>
          <p:cNvPicPr>
            <a:picLocks noChangeAspect="1"/>
          </p:cNvPicPr>
          <p:nvPr/>
        </p:nvPicPr>
        <p:blipFill>
          <a:blip r:embed="rId10"/>
          <a:stretch>
            <a:fillRect/>
          </a:stretch>
        </p:blipFill>
        <p:spPr>
          <a:xfrm>
            <a:off x="7541623" y="1878509"/>
            <a:ext cx="4650377" cy="362290"/>
          </a:xfrm>
          <a:prstGeom prst="rect">
            <a:avLst/>
          </a:prstGeom>
        </p:spPr>
      </p:pic>
      <p:pic>
        <p:nvPicPr>
          <p:cNvPr id="11" name="Picture 10"/>
          <p:cNvPicPr>
            <a:picLocks noChangeAspect="1"/>
          </p:cNvPicPr>
          <p:nvPr/>
        </p:nvPicPr>
        <p:blipFill>
          <a:blip r:embed="rId11"/>
          <a:stretch>
            <a:fillRect/>
          </a:stretch>
        </p:blipFill>
        <p:spPr>
          <a:xfrm>
            <a:off x="8885736" y="2188164"/>
            <a:ext cx="1962150" cy="266700"/>
          </a:xfrm>
          <a:prstGeom prst="rect">
            <a:avLst/>
          </a:prstGeom>
        </p:spPr>
      </p:pic>
      <p:pic>
        <p:nvPicPr>
          <p:cNvPr id="12" name="Picture 11"/>
          <p:cNvPicPr>
            <a:picLocks noChangeAspect="1"/>
          </p:cNvPicPr>
          <p:nvPr/>
        </p:nvPicPr>
        <p:blipFill>
          <a:blip r:embed="rId12"/>
          <a:stretch>
            <a:fillRect/>
          </a:stretch>
        </p:blipFill>
        <p:spPr>
          <a:xfrm>
            <a:off x="7437121" y="3183937"/>
            <a:ext cx="4754880" cy="2009989"/>
          </a:xfrm>
          <a:prstGeom prst="rect">
            <a:avLst/>
          </a:prstGeom>
        </p:spPr>
      </p:pic>
      <p:pic>
        <p:nvPicPr>
          <p:cNvPr id="13" name="Picture 12"/>
          <p:cNvPicPr>
            <a:picLocks noChangeAspect="1"/>
          </p:cNvPicPr>
          <p:nvPr/>
        </p:nvPicPr>
        <p:blipFill>
          <a:blip r:embed="rId13"/>
          <a:stretch>
            <a:fillRect/>
          </a:stretch>
        </p:blipFill>
        <p:spPr>
          <a:xfrm>
            <a:off x="8334103" y="5193926"/>
            <a:ext cx="3222171" cy="1671443"/>
          </a:xfrm>
          <a:prstGeom prst="rect">
            <a:avLst/>
          </a:prstGeom>
        </p:spPr>
      </p:pic>
    </p:spTree>
    <p:extLst>
      <p:ext uri="{BB962C8B-B14F-4D97-AF65-F5344CB8AC3E}">
        <p14:creationId xmlns:p14="http://schemas.microsoft.com/office/powerpoint/2010/main" val="41196682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4502331" cy="289754"/>
          </a:xfrm>
          <a:prstGeom prst="rect">
            <a:avLst/>
          </a:prstGeom>
        </p:spPr>
      </p:pic>
      <p:pic>
        <p:nvPicPr>
          <p:cNvPr id="3" name="Picture 2"/>
          <p:cNvPicPr>
            <a:picLocks noChangeAspect="1"/>
          </p:cNvPicPr>
          <p:nvPr/>
        </p:nvPicPr>
        <p:blipFill>
          <a:blip r:embed="rId3"/>
          <a:stretch>
            <a:fillRect/>
          </a:stretch>
        </p:blipFill>
        <p:spPr>
          <a:xfrm>
            <a:off x="1" y="289755"/>
            <a:ext cx="4728754" cy="661636"/>
          </a:xfrm>
          <a:prstGeom prst="rect">
            <a:avLst/>
          </a:prstGeom>
        </p:spPr>
      </p:pic>
      <p:pic>
        <p:nvPicPr>
          <p:cNvPr id="4" name="Picture 3"/>
          <p:cNvPicPr>
            <a:picLocks noChangeAspect="1"/>
          </p:cNvPicPr>
          <p:nvPr/>
        </p:nvPicPr>
        <p:blipFill>
          <a:blip r:embed="rId4"/>
          <a:stretch>
            <a:fillRect/>
          </a:stretch>
        </p:blipFill>
        <p:spPr>
          <a:xfrm>
            <a:off x="0" y="2351315"/>
            <a:ext cx="5506602" cy="450668"/>
          </a:xfrm>
          <a:prstGeom prst="rect">
            <a:avLst/>
          </a:prstGeom>
        </p:spPr>
      </p:pic>
      <p:pic>
        <p:nvPicPr>
          <p:cNvPr id="5" name="Picture 4"/>
          <p:cNvPicPr>
            <a:picLocks noChangeAspect="1"/>
          </p:cNvPicPr>
          <p:nvPr/>
        </p:nvPicPr>
        <p:blipFill>
          <a:blip r:embed="rId5"/>
          <a:stretch>
            <a:fillRect/>
          </a:stretch>
        </p:blipFill>
        <p:spPr>
          <a:xfrm>
            <a:off x="1" y="2729185"/>
            <a:ext cx="5506602" cy="952040"/>
          </a:xfrm>
          <a:prstGeom prst="rect">
            <a:avLst/>
          </a:prstGeom>
        </p:spPr>
      </p:pic>
      <p:pic>
        <p:nvPicPr>
          <p:cNvPr id="6" name="Picture 5"/>
          <p:cNvPicPr>
            <a:picLocks noChangeAspect="1"/>
          </p:cNvPicPr>
          <p:nvPr/>
        </p:nvPicPr>
        <p:blipFill>
          <a:blip r:embed="rId6"/>
          <a:stretch>
            <a:fillRect/>
          </a:stretch>
        </p:blipFill>
        <p:spPr>
          <a:xfrm>
            <a:off x="0" y="5050971"/>
            <a:ext cx="5603005" cy="584097"/>
          </a:xfrm>
          <a:prstGeom prst="rect">
            <a:avLst/>
          </a:prstGeom>
        </p:spPr>
      </p:pic>
      <p:pic>
        <p:nvPicPr>
          <p:cNvPr id="7" name="Picture 6"/>
          <p:cNvPicPr>
            <a:picLocks noChangeAspect="1"/>
          </p:cNvPicPr>
          <p:nvPr/>
        </p:nvPicPr>
        <p:blipFill>
          <a:blip r:embed="rId7"/>
          <a:stretch>
            <a:fillRect/>
          </a:stretch>
        </p:blipFill>
        <p:spPr>
          <a:xfrm>
            <a:off x="1464265" y="5635068"/>
            <a:ext cx="1800225" cy="981075"/>
          </a:xfrm>
          <a:prstGeom prst="rect">
            <a:avLst/>
          </a:prstGeom>
        </p:spPr>
      </p:pic>
      <p:pic>
        <p:nvPicPr>
          <p:cNvPr id="8" name="Picture 7"/>
          <p:cNvPicPr>
            <a:picLocks noChangeAspect="1"/>
          </p:cNvPicPr>
          <p:nvPr/>
        </p:nvPicPr>
        <p:blipFill>
          <a:blip r:embed="rId8"/>
          <a:stretch>
            <a:fillRect/>
          </a:stretch>
        </p:blipFill>
        <p:spPr>
          <a:xfrm>
            <a:off x="7200900" y="0"/>
            <a:ext cx="4991100" cy="276225"/>
          </a:xfrm>
          <a:prstGeom prst="rect">
            <a:avLst/>
          </a:prstGeom>
        </p:spPr>
      </p:pic>
      <p:pic>
        <p:nvPicPr>
          <p:cNvPr id="9" name="Picture 8"/>
          <p:cNvPicPr>
            <a:picLocks noChangeAspect="1"/>
          </p:cNvPicPr>
          <p:nvPr/>
        </p:nvPicPr>
        <p:blipFill>
          <a:blip r:embed="rId9"/>
          <a:stretch>
            <a:fillRect/>
          </a:stretch>
        </p:blipFill>
        <p:spPr>
          <a:xfrm>
            <a:off x="7317105" y="276225"/>
            <a:ext cx="4874895" cy="1289536"/>
          </a:xfrm>
          <a:prstGeom prst="rect">
            <a:avLst/>
          </a:prstGeom>
        </p:spPr>
      </p:pic>
      <p:pic>
        <p:nvPicPr>
          <p:cNvPr id="10" name="Picture 9"/>
          <p:cNvPicPr>
            <a:picLocks noChangeAspect="1"/>
          </p:cNvPicPr>
          <p:nvPr/>
        </p:nvPicPr>
        <p:blipFill>
          <a:blip r:embed="rId10"/>
          <a:stretch>
            <a:fillRect/>
          </a:stretch>
        </p:blipFill>
        <p:spPr>
          <a:xfrm>
            <a:off x="6844937" y="2745683"/>
            <a:ext cx="5351418" cy="627973"/>
          </a:xfrm>
          <a:prstGeom prst="rect">
            <a:avLst/>
          </a:prstGeom>
        </p:spPr>
      </p:pic>
      <p:pic>
        <p:nvPicPr>
          <p:cNvPr id="11" name="Picture 10"/>
          <p:cNvPicPr>
            <a:picLocks noChangeAspect="1"/>
          </p:cNvPicPr>
          <p:nvPr/>
        </p:nvPicPr>
        <p:blipFill>
          <a:blip r:embed="rId11"/>
          <a:stretch>
            <a:fillRect/>
          </a:stretch>
        </p:blipFill>
        <p:spPr>
          <a:xfrm>
            <a:off x="6844937" y="3373656"/>
            <a:ext cx="5328288" cy="2072112"/>
          </a:xfrm>
          <a:prstGeom prst="rect">
            <a:avLst/>
          </a:prstGeom>
        </p:spPr>
      </p:pic>
    </p:spTree>
    <p:extLst>
      <p:ext uri="{BB962C8B-B14F-4D97-AF65-F5344CB8AC3E}">
        <p14:creationId xmlns:p14="http://schemas.microsoft.com/office/powerpoint/2010/main" val="28590768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5077097" cy="349681"/>
          </a:xfrm>
          <a:prstGeom prst="rect">
            <a:avLst/>
          </a:prstGeom>
        </p:spPr>
      </p:pic>
      <p:pic>
        <p:nvPicPr>
          <p:cNvPr id="3" name="Picture 2"/>
          <p:cNvPicPr>
            <a:picLocks noChangeAspect="1"/>
          </p:cNvPicPr>
          <p:nvPr/>
        </p:nvPicPr>
        <p:blipFill>
          <a:blip r:embed="rId3"/>
          <a:stretch>
            <a:fillRect/>
          </a:stretch>
        </p:blipFill>
        <p:spPr>
          <a:xfrm>
            <a:off x="0" y="349681"/>
            <a:ext cx="5735665" cy="4607084"/>
          </a:xfrm>
          <a:prstGeom prst="rect">
            <a:avLst/>
          </a:prstGeom>
        </p:spPr>
      </p:pic>
      <p:pic>
        <p:nvPicPr>
          <p:cNvPr id="4" name="Picture 3"/>
          <p:cNvPicPr>
            <a:picLocks noChangeAspect="1"/>
          </p:cNvPicPr>
          <p:nvPr/>
        </p:nvPicPr>
        <p:blipFill>
          <a:blip r:embed="rId4"/>
          <a:stretch>
            <a:fillRect/>
          </a:stretch>
        </p:blipFill>
        <p:spPr>
          <a:xfrm>
            <a:off x="6792686" y="0"/>
            <a:ext cx="5399314" cy="535990"/>
          </a:xfrm>
          <a:prstGeom prst="rect">
            <a:avLst/>
          </a:prstGeom>
        </p:spPr>
      </p:pic>
      <p:pic>
        <p:nvPicPr>
          <p:cNvPr id="5" name="Picture 4"/>
          <p:cNvPicPr>
            <a:picLocks noChangeAspect="1"/>
          </p:cNvPicPr>
          <p:nvPr/>
        </p:nvPicPr>
        <p:blipFill>
          <a:blip r:embed="rId5"/>
          <a:stretch>
            <a:fillRect/>
          </a:stretch>
        </p:blipFill>
        <p:spPr>
          <a:xfrm>
            <a:off x="8231096" y="535990"/>
            <a:ext cx="1895475" cy="285750"/>
          </a:xfrm>
          <a:prstGeom prst="rect">
            <a:avLst/>
          </a:prstGeom>
        </p:spPr>
      </p:pic>
      <p:pic>
        <p:nvPicPr>
          <p:cNvPr id="6" name="Picture 5"/>
          <p:cNvPicPr>
            <a:picLocks noChangeAspect="1"/>
          </p:cNvPicPr>
          <p:nvPr/>
        </p:nvPicPr>
        <p:blipFill>
          <a:blip r:embed="rId6"/>
          <a:stretch>
            <a:fillRect/>
          </a:stretch>
        </p:blipFill>
        <p:spPr>
          <a:xfrm>
            <a:off x="6461760" y="2132240"/>
            <a:ext cx="5730240" cy="935246"/>
          </a:xfrm>
          <a:prstGeom prst="rect">
            <a:avLst/>
          </a:prstGeom>
        </p:spPr>
      </p:pic>
      <p:pic>
        <p:nvPicPr>
          <p:cNvPr id="7" name="Picture 6"/>
          <p:cNvPicPr>
            <a:picLocks noChangeAspect="1"/>
          </p:cNvPicPr>
          <p:nvPr/>
        </p:nvPicPr>
        <p:blipFill>
          <a:blip r:embed="rId7"/>
          <a:stretch>
            <a:fillRect/>
          </a:stretch>
        </p:blipFill>
        <p:spPr>
          <a:xfrm>
            <a:off x="7902483" y="2977811"/>
            <a:ext cx="2552700" cy="1685925"/>
          </a:xfrm>
          <a:prstGeom prst="rect">
            <a:avLst/>
          </a:prstGeom>
        </p:spPr>
      </p:pic>
    </p:spTree>
    <p:extLst>
      <p:ext uri="{BB962C8B-B14F-4D97-AF65-F5344CB8AC3E}">
        <p14:creationId xmlns:p14="http://schemas.microsoft.com/office/powerpoint/2010/main" val="9291840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TotalTime>
  <Words>1925</Words>
  <Application>Microsoft Office PowerPoint</Application>
  <PresentationFormat>Widescreen</PresentationFormat>
  <Paragraphs>175</Paragraphs>
  <Slides>95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95</vt:i4>
      </vt:variant>
    </vt:vector>
  </HeadingPairs>
  <TitlesOfParts>
    <vt:vector size="101" baseType="lpstr">
      <vt:lpstr>MS PGothic</vt:lpstr>
      <vt:lpstr>Arial</vt:lpstr>
      <vt:lpstr>Calibri</vt:lpstr>
      <vt:lpstr>Calibri Light</vt:lpstr>
      <vt:lpstr>Times</vt:lpstr>
      <vt:lpstr>Office Theme</vt:lpstr>
      <vt:lpstr>EOC Focus</vt:lpstr>
      <vt:lpstr>PowerPoint Presentation</vt:lpstr>
      <vt:lpstr>PowerPoint Presentation</vt:lpstr>
      <vt:lpstr>PowerPoint Presentation</vt:lpstr>
      <vt:lpstr>PowerPoint Presentation</vt:lpstr>
      <vt:lpstr>PowerPoint Presentation</vt:lpstr>
      <vt:lpstr>PowerPoint Presentation</vt:lpstr>
      <vt:lpstr>Students will identify the economic, political, and/or social causes of the Civil War.</vt:lpstr>
      <vt:lpstr>Students will identify the economic, political, and/or social causes of the Civil War.</vt:lpstr>
      <vt:lpstr>Students will identify the economic, political, and/or social causes of the Civil War.</vt:lpstr>
      <vt:lpstr>Political Effects of Reconstruction</vt:lpstr>
      <vt:lpstr>Economic Effects of Reconstruction</vt:lpstr>
      <vt:lpstr>Social Effects of Reconstruction</vt:lpstr>
      <vt:lpstr>Reconstruction Plans</vt:lpstr>
      <vt:lpstr>Students will identify and/or categorize the influence of significant people or groups on Reconstruction</vt:lpstr>
      <vt:lpstr>Students will identify and/or categorize the influence of significant people or groups on Reconstruction</vt:lpstr>
      <vt:lpstr>Students will describe the issues that divided Republicans during the early Reconstruction era.</vt:lpstr>
      <vt:lpstr>Students will explain how Jim Crow laws circumvented the intent and meaning of the Thirteenth, Fourteenth, and Fifteenth Amendments.</vt:lpstr>
      <vt:lpstr>Students will analyze and/or explain the various components of Jim Crow legislation and their effects on Southern minorities</vt:lpstr>
      <vt:lpstr>Items referring to Jim Crow laws may include the Black Codes, the Nadir, sharecropping, debt peonage, and the loss of suffrage.</vt:lpstr>
      <vt:lpstr>Students will identify settlement patterns in the American West, the reservation system, and/or the tribulations of the Native Americans from 1865–90</vt:lpstr>
      <vt:lpstr>SS.912.A.2.7: Review the Native American experience</vt:lpstr>
      <vt:lpstr>Manifest Destiny </vt:lpstr>
      <vt:lpstr>African-American Migration</vt:lpstr>
      <vt:lpstr>PowerPoint Presentation</vt:lpstr>
      <vt:lpstr>Anaconda Plan</vt:lpstr>
      <vt:lpstr>Black Codes in the South</vt:lpstr>
      <vt:lpstr>Black Codes in the South</vt:lpstr>
      <vt:lpstr>The Jim Crow Laws: the “Nadir” in Race Relations</vt:lpstr>
      <vt:lpstr>Carpetbagger</vt:lpstr>
      <vt:lpstr>Scalawag</vt:lpstr>
      <vt:lpstr>PowerPoint Presentation</vt:lpstr>
      <vt:lpstr>PowerPoint Presentation</vt:lpstr>
      <vt:lpstr>Native Americans are forced onto reservations. Reserved lands for the tribe along with signing  a treaty. </vt:lpstr>
      <vt:lpstr>THE DAWES ACT - 1887</vt:lpstr>
      <vt:lpstr>Dred Scott Decision</vt:lpstr>
      <vt:lpstr>Emancipation Proclamation</vt:lpstr>
      <vt:lpstr>PowerPoint Presentation</vt:lpstr>
      <vt:lpstr>Thirteenth Amendment</vt:lpstr>
      <vt:lpstr>PowerPoint Presentation</vt:lpstr>
      <vt:lpstr>PowerPoint Presentation</vt:lpstr>
      <vt:lpstr>Battle of Gettysburg</vt:lpstr>
      <vt:lpstr>Gettysburg Address</vt:lpstr>
      <vt:lpstr>PowerPoint Presentation</vt:lpstr>
      <vt:lpstr>PowerPoint Presentation</vt:lpstr>
      <vt:lpstr>KKK  Ku Klux Klan</vt:lpstr>
      <vt:lpstr>Ostend Manifesto</vt:lpstr>
      <vt:lpstr>Radical Republicans</vt:lpstr>
      <vt:lpstr>Reservation System</vt:lpstr>
      <vt:lpstr>SHARECROPPING</vt:lpstr>
      <vt:lpstr>States’ Rights</vt:lpstr>
      <vt:lpstr>PowerPoint Presentation</vt:lpstr>
      <vt:lpstr>Vicksburg</vt:lpstr>
      <vt:lpstr>Westward Expansion</vt:lpstr>
      <vt:lpstr>Freeport Doctrine 1858 Debate</vt:lpstr>
      <vt:lpstr>CIVIL RIGHTS ACT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Henry Clay</vt:lpstr>
      <vt:lpstr>PowerPoint Presentation</vt:lpstr>
      <vt:lpstr>PowerPoint Presentation</vt:lpstr>
      <vt:lpstr>PowerPoint Presentation</vt:lpstr>
      <vt:lpstr>PowerPoint Presentation</vt:lpstr>
      <vt:lpstr>Clara Barton</vt:lpstr>
      <vt:lpstr>Sample questions and answers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EOC Focus</dc:title>
  <dc:creator>Dross, Michael</dc:creator>
  <cp:lastModifiedBy>Sacerdote, Kevin R.</cp:lastModifiedBy>
  <cp:revision>40</cp:revision>
  <dcterms:created xsi:type="dcterms:W3CDTF">2016-10-10T17:50:10Z</dcterms:created>
  <dcterms:modified xsi:type="dcterms:W3CDTF">2017-04-12T12:16:06Z</dcterms:modified>
</cp:coreProperties>
</file>